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61" r:id="rId2"/>
    <p:sldId id="662" r:id="rId3"/>
    <p:sldId id="661" r:id="rId4"/>
    <p:sldId id="663" r:id="rId5"/>
    <p:sldId id="410" r:id="rId6"/>
    <p:sldId id="394" r:id="rId7"/>
    <p:sldId id="664" r:id="rId8"/>
    <p:sldId id="654" r:id="rId9"/>
    <p:sldId id="655" r:id="rId10"/>
    <p:sldId id="297" r:id="rId11"/>
    <p:sldId id="657" r:id="rId12"/>
    <p:sldId id="665" r:id="rId13"/>
    <p:sldId id="660" r:id="rId14"/>
    <p:sldId id="658" r:id="rId15"/>
    <p:sldId id="589" r:id="rId16"/>
  </p:sldIdLst>
  <p:sldSz cx="9144000" cy="6858000" type="screen4x3"/>
  <p:notesSz cx="6858000" cy="9947275"/>
  <p:defaultTextStyle>
    <a:defPPr>
      <a:defRPr lang="lt-LT"/>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32">
          <p15:clr>
            <a:srgbClr val="A4A3A4"/>
          </p15:clr>
        </p15:guide>
        <p15:guide id="2" pos="215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55" autoAdjust="0"/>
    <p:restoredTop sz="66044" autoAdjust="0"/>
  </p:normalViewPr>
  <p:slideViewPr>
    <p:cSldViewPr>
      <p:cViewPr>
        <p:scale>
          <a:sx n="81" d="100"/>
          <a:sy n="81" d="100"/>
        </p:scale>
        <p:origin x="-2472" y="-15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76" d="100"/>
          <a:sy n="76" d="100"/>
        </p:scale>
        <p:origin x="-2178" y="-108"/>
      </p:cViewPr>
      <p:guideLst>
        <p:guide orient="horz" pos="3132"/>
        <p:guide pos="215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68C06060-7175-4B27-A3CD-0CE291DFDEC5}"/>
              </a:ext>
            </a:extLst>
          </p:cNvPr>
          <p:cNvSpPr>
            <a:spLocks noGrp="1"/>
          </p:cNvSpPr>
          <p:nvPr>
            <p:ph type="hdr" sz="quarter"/>
          </p:nvPr>
        </p:nvSpPr>
        <p:spPr>
          <a:xfrm>
            <a:off x="0" y="0"/>
            <a:ext cx="2971800" cy="496888"/>
          </a:xfrm>
          <a:prstGeom prst="rect">
            <a:avLst/>
          </a:prstGeom>
        </p:spPr>
        <p:txBody>
          <a:bodyPr vert="horz" lIns="92172" tIns="46086" rIns="92172" bIns="46086" rtlCol="0"/>
          <a:lstStyle>
            <a:lvl1pPr algn="l" eaLnBrk="1" hangingPunct="1">
              <a:defRPr sz="1200">
                <a:cs typeface="Arial" charset="0"/>
              </a:defRPr>
            </a:lvl1pPr>
          </a:lstStyle>
          <a:p>
            <a:pPr>
              <a:defRPr/>
            </a:pPr>
            <a:endParaRPr lang="lt-LT"/>
          </a:p>
        </p:txBody>
      </p:sp>
      <p:sp>
        <p:nvSpPr>
          <p:cNvPr id="3" name="Date Placeholder 2">
            <a:extLst>
              <a:ext uri="{FF2B5EF4-FFF2-40B4-BE49-F238E27FC236}">
                <a16:creationId xmlns:a16="http://schemas.microsoft.com/office/drawing/2014/main" xmlns="" id="{DEFC0509-84B0-4858-8D6A-79C14F758E45}"/>
              </a:ext>
            </a:extLst>
          </p:cNvPr>
          <p:cNvSpPr>
            <a:spLocks noGrp="1"/>
          </p:cNvSpPr>
          <p:nvPr>
            <p:ph type="dt" sz="quarter" idx="1"/>
          </p:nvPr>
        </p:nvSpPr>
        <p:spPr>
          <a:xfrm>
            <a:off x="3884613" y="0"/>
            <a:ext cx="2971800" cy="496888"/>
          </a:xfrm>
          <a:prstGeom prst="rect">
            <a:avLst/>
          </a:prstGeom>
        </p:spPr>
        <p:txBody>
          <a:bodyPr vert="horz" lIns="92172" tIns="46086" rIns="92172" bIns="46086" rtlCol="0"/>
          <a:lstStyle>
            <a:lvl1pPr algn="r" eaLnBrk="1" hangingPunct="1">
              <a:defRPr sz="1200">
                <a:cs typeface="Arial" charset="0"/>
              </a:defRPr>
            </a:lvl1pPr>
          </a:lstStyle>
          <a:p>
            <a:pPr>
              <a:defRPr/>
            </a:pPr>
            <a:fld id="{16FEDAC4-DFDA-4661-BE0A-99F64AC8950C}" type="datetimeFigureOut">
              <a:rPr lang="lt-LT"/>
              <a:pPr>
                <a:defRPr/>
              </a:pPr>
              <a:t>2018-11-21</a:t>
            </a:fld>
            <a:endParaRPr lang="lt-LT"/>
          </a:p>
        </p:txBody>
      </p:sp>
      <p:sp>
        <p:nvSpPr>
          <p:cNvPr id="4" name="Footer Placeholder 3">
            <a:extLst>
              <a:ext uri="{FF2B5EF4-FFF2-40B4-BE49-F238E27FC236}">
                <a16:creationId xmlns:a16="http://schemas.microsoft.com/office/drawing/2014/main" xmlns="" id="{A3D1409F-0F34-4051-9929-81D8AD3F324B}"/>
              </a:ext>
            </a:extLst>
          </p:cNvPr>
          <p:cNvSpPr>
            <a:spLocks noGrp="1"/>
          </p:cNvSpPr>
          <p:nvPr>
            <p:ph type="ftr" sz="quarter" idx="2"/>
          </p:nvPr>
        </p:nvSpPr>
        <p:spPr>
          <a:xfrm>
            <a:off x="0" y="9448800"/>
            <a:ext cx="2971800" cy="496888"/>
          </a:xfrm>
          <a:prstGeom prst="rect">
            <a:avLst/>
          </a:prstGeom>
        </p:spPr>
        <p:txBody>
          <a:bodyPr vert="horz" lIns="92172" tIns="46086" rIns="92172" bIns="46086" rtlCol="0" anchor="b"/>
          <a:lstStyle>
            <a:lvl1pPr algn="l" eaLnBrk="1" hangingPunct="1">
              <a:defRPr sz="1200">
                <a:cs typeface="Arial" charset="0"/>
              </a:defRPr>
            </a:lvl1pPr>
          </a:lstStyle>
          <a:p>
            <a:pPr>
              <a:defRPr/>
            </a:pPr>
            <a:endParaRPr lang="lt-LT"/>
          </a:p>
        </p:txBody>
      </p:sp>
      <p:sp>
        <p:nvSpPr>
          <p:cNvPr id="5" name="Slide Number Placeholder 4">
            <a:extLst>
              <a:ext uri="{FF2B5EF4-FFF2-40B4-BE49-F238E27FC236}">
                <a16:creationId xmlns:a16="http://schemas.microsoft.com/office/drawing/2014/main" xmlns="" id="{F3274527-7030-4FFD-B4B7-BED63CD53513}"/>
              </a:ext>
            </a:extLst>
          </p:cNvPr>
          <p:cNvSpPr>
            <a:spLocks noGrp="1"/>
          </p:cNvSpPr>
          <p:nvPr>
            <p:ph type="sldNum" sz="quarter" idx="3"/>
          </p:nvPr>
        </p:nvSpPr>
        <p:spPr>
          <a:xfrm>
            <a:off x="3884613" y="9448800"/>
            <a:ext cx="2971800" cy="496888"/>
          </a:xfrm>
          <a:prstGeom prst="rect">
            <a:avLst/>
          </a:prstGeom>
        </p:spPr>
        <p:txBody>
          <a:bodyPr vert="horz" wrap="square" lIns="92172" tIns="46086" rIns="92172" bIns="46086" numCol="1" anchor="b" anchorCtr="0" compatLnSpc="1">
            <a:prstTxWarp prst="textNoShape">
              <a:avLst/>
            </a:prstTxWarp>
          </a:bodyPr>
          <a:lstStyle>
            <a:lvl1pPr algn="r" eaLnBrk="1" hangingPunct="1">
              <a:defRPr sz="1200" smtClean="0"/>
            </a:lvl1pPr>
          </a:lstStyle>
          <a:p>
            <a:pPr>
              <a:defRPr/>
            </a:pPr>
            <a:fld id="{E96A6FC8-AF7C-4A6B-80C0-AA9B7020C8A2}" type="slidenum">
              <a:rPr lang="lt-LT" altLang="lt-LT"/>
              <a:pPr>
                <a:defRPr/>
              </a:pPr>
              <a:t>‹#›</a:t>
            </a:fld>
            <a:endParaRPr lang="lt-LT" altLang="lt-LT"/>
          </a:p>
        </p:txBody>
      </p:sp>
    </p:spTree>
    <p:extLst>
      <p:ext uri="{BB962C8B-B14F-4D97-AF65-F5344CB8AC3E}">
        <p14:creationId xmlns:p14="http://schemas.microsoft.com/office/powerpoint/2010/main" val="20728515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12A9CD9F-9D6C-4E10-B87F-FF00CD1CF63F}"/>
              </a:ext>
            </a:extLst>
          </p:cNvPr>
          <p:cNvSpPr>
            <a:spLocks noGrp="1"/>
          </p:cNvSpPr>
          <p:nvPr>
            <p:ph type="hdr" sz="quarter"/>
          </p:nvPr>
        </p:nvSpPr>
        <p:spPr>
          <a:xfrm>
            <a:off x="0" y="0"/>
            <a:ext cx="2971800" cy="496888"/>
          </a:xfrm>
          <a:prstGeom prst="rect">
            <a:avLst/>
          </a:prstGeom>
        </p:spPr>
        <p:txBody>
          <a:bodyPr vert="horz" lIns="92172" tIns="46086" rIns="92172" bIns="46086" rtlCol="0"/>
          <a:lstStyle>
            <a:lvl1pPr algn="l" eaLnBrk="1" hangingPunct="1">
              <a:defRPr sz="1200">
                <a:cs typeface="Arial" charset="0"/>
              </a:defRPr>
            </a:lvl1pPr>
          </a:lstStyle>
          <a:p>
            <a:pPr>
              <a:defRPr/>
            </a:pPr>
            <a:endParaRPr lang="lt-LT"/>
          </a:p>
        </p:txBody>
      </p:sp>
      <p:sp>
        <p:nvSpPr>
          <p:cNvPr id="3" name="Date Placeholder 2">
            <a:extLst>
              <a:ext uri="{FF2B5EF4-FFF2-40B4-BE49-F238E27FC236}">
                <a16:creationId xmlns:a16="http://schemas.microsoft.com/office/drawing/2014/main" xmlns="" id="{D95691AC-AFE5-4317-B3BB-87E4B0045EF2}"/>
              </a:ext>
            </a:extLst>
          </p:cNvPr>
          <p:cNvSpPr>
            <a:spLocks noGrp="1"/>
          </p:cNvSpPr>
          <p:nvPr>
            <p:ph type="dt" idx="1"/>
          </p:nvPr>
        </p:nvSpPr>
        <p:spPr>
          <a:xfrm>
            <a:off x="3884613" y="0"/>
            <a:ext cx="2971800" cy="496888"/>
          </a:xfrm>
          <a:prstGeom prst="rect">
            <a:avLst/>
          </a:prstGeom>
        </p:spPr>
        <p:txBody>
          <a:bodyPr vert="horz" lIns="92172" tIns="46086" rIns="92172" bIns="46086" rtlCol="0"/>
          <a:lstStyle>
            <a:lvl1pPr algn="r" eaLnBrk="1" hangingPunct="1">
              <a:defRPr sz="1200">
                <a:cs typeface="Arial" charset="0"/>
              </a:defRPr>
            </a:lvl1pPr>
          </a:lstStyle>
          <a:p>
            <a:pPr>
              <a:defRPr/>
            </a:pPr>
            <a:fld id="{9D6A7D78-3B11-4176-A202-D0A55E534DEF}" type="datetimeFigureOut">
              <a:rPr lang="lt-LT"/>
              <a:pPr>
                <a:defRPr/>
              </a:pPr>
              <a:t>2018-11-21</a:t>
            </a:fld>
            <a:endParaRPr lang="lt-LT"/>
          </a:p>
        </p:txBody>
      </p:sp>
      <p:sp>
        <p:nvSpPr>
          <p:cNvPr id="4" name="Slide Image Placeholder 3">
            <a:extLst>
              <a:ext uri="{FF2B5EF4-FFF2-40B4-BE49-F238E27FC236}">
                <a16:creationId xmlns:a16="http://schemas.microsoft.com/office/drawing/2014/main" xmlns="" id="{21DC18E8-E068-43C0-B46E-6EC8C3A485D8}"/>
              </a:ext>
            </a:extLst>
          </p:cNvPr>
          <p:cNvSpPr>
            <a:spLocks noGrp="1" noRot="1" noChangeAspect="1"/>
          </p:cNvSpPr>
          <p:nvPr>
            <p:ph type="sldImg" idx="2"/>
          </p:nvPr>
        </p:nvSpPr>
        <p:spPr>
          <a:xfrm>
            <a:off x="941388" y="746125"/>
            <a:ext cx="4975225" cy="3730625"/>
          </a:xfrm>
          <a:prstGeom prst="rect">
            <a:avLst/>
          </a:prstGeom>
          <a:noFill/>
          <a:ln w="12700">
            <a:solidFill>
              <a:prstClr val="black"/>
            </a:solidFill>
          </a:ln>
        </p:spPr>
        <p:txBody>
          <a:bodyPr vert="horz" lIns="92172" tIns="46086" rIns="92172" bIns="46086" rtlCol="0" anchor="ctr"/>
          <a:lstStyle/>
          <a:p>
            <a:pPr lvl="0"/>
            <a:endParaRPr lang="lt-LT" noProof="0"/>
          </a:p>
        </p:txBody>
      </p:sp>
      <p:sp>
        <p:nvSpPr>
          <p:cNvPr id="5" name="Notes Placeholder 4">
            <a:extLst>
              <a:ext uri="{FF2B5EF4-FFF2-40B4-BE49-F238E27FC236}">
                <a16:creationId xmlns:a16="http://schemas.microsoft.com/office/drawing/2014/main" xmlns="" id="{5EE267E0-4EFA-487F-994F-BAA99F086D68}"/>
              </a:ext>
            </a:extLst>
          </p:cNvPr>
          <p:cNvSpPr>
            <a:spLocks noGrp="1"/>
          </p:cNvSpPr>
          <p:nvPr>
            <p:ph type="body" sz="quarter" idx="3"/>
          </p:nvPr>
        </p:nvSpPr>
        <p:spPr>
          <a:xfrm>
            <a:off x="685800" y="4724400"/>
            <a:ext cx="5486400" cy="4476750"/>
          </a:xfrm>
          <a:prstGeom prst="rect">
            <a:avLst/>
          </a:prstGeom>
        </p:spPr>
        <p:txBody>
          <a:bodyPr vert="horz" lIns="92172" tIns="46086" rIns="92172" bIns="46086"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lt-LT" noProof="0"/>
          </a:p>
        </p:txBody>
      </p:sp>
      <p:sp>
        <p:nvSpPr>
          <p:cNvPr id="6" name="Footer Placeholder 5">
            <a:extLst>
              <a:ext uri="{FF2B5EF4-FFF2-40B4-BE49-F238E27FC236}">
                <a16:creationId xmlns:a16="http://schemas.microsoft.com/office/drawing/2014/main" xmlns="" id="{E2FB1606-DD4E-4A70-9256-37CC796EA9CA}"/>
              </a:ext>
            </a:extLst>
          </p:cNvPr>
          <p:cNvSpPr>
            <a:spLocks noGrp="1"/>
          </p:cNvSpPr>
          <p:nvPr>
            <p:ph type="ftr" sz="quarter" idx="4"/>
          </p:nvPr>
        </p:nvSpPr>
        <p:spPr>
          <a:xfrm>
            <a:off x="0" y="9448800"/>
            <a:ext cx="2971800" cy="496888"/>
          </a:xfrm>
          <a:prstGeom prst="rect">
            <a:avLst/>
          </a:prstGeom>
        </p:spPr>
        <p:txBody>
          <a:bodyPr vert="horz" lIns="92172" tIns="46086" rIns="92172" bIns="46086" rtlCol="0" anchor="b"/>
          <a:lstStyle>
            <a:lvl1pPr algn="l" eaLnBrk="1" hangingPunct="1">
              <a:defRPr sz="1200">
                <a:cs typeface="Arial" charset="0"/>
              </a:defRPr>
            </a:lvl1pPr>
          </a:lstStyle>
          <a:p>
            <a:pPr>
              <a:defRPr/>
            </a:pPr>
            <a:endParaRPr lang="lt-LT"/>
          </a:p>
        </p:txBody>
      </p:sp>
      <p:sp>
        <p:nvSpPr>
          <p:cNvPr id="7" name="Slide Number Placeholder 6">
            <a:extLst>
              <a:ext uri="{FF2B5EF4-FFF2-40B4-BE49-F238E27FC236}">
                <a16:creationId xmlns:a16="http://schemas.microsoft.com/office/drawing/2014/main" xmlns="" id="{BA8D3923-EF45-4FD2-8899-78706D25C62F}"/>
              </a:ext>
            </a:extLst>
          </p:cNvPr>
          <p:cNvSpPr>
            <a:spLocks noGrp="1"/>
          </p:cNvSpPr>
          <p:nvPr>
            <p:ph type="sldNum" sz="quarter" idx="5"/>
          </p:nvPr>
        </p:nvSpPr>
        <p:spPr>
          <a:xfrm>
            <a:off x="3884613" y="9448800"/>
            <a:ext cx="2971800" cy="496888"/>
          </a:xfrm>
          <a:prstGeom prst="rect">
            <a:avLst/>
          </a:prstGeom>
        </p:spPr>
        <p:txBody>
          <a:bodyPr vert="horz" wrap="square" lIns="92172" tIns="46086" rIns="92172" bIns="46086" numCol="1" anchor="b" anchorCtr="0" compatLnSpc="1">
            <a:prstTxWarp prst="textNoShape">
              <a:avLst/>
            </a:prstTxWarp>
          </a:bodyPr>
          <a:lstStyle>
            <a:lvl1pPr algn="r" eaLnBrk="1" hangingPunct="1">
              <a:defRPr sz="1200" smtClean="0"/>
            </a:lvl1pPr>
          </a:lstStyle>
          <a:p>
            <a:pPr>
              <a:defRPr/>
            </a:pPr>
            <a:fld id="{F0996932-B424-4F22-A4CE-091E4C8522B9}" type="slidenum">
              <a:rPr lang="lt-LT" altLang="lt-LT"/>
              <a:pPr>
                <a:defRPr/>
              </a:pPr>
              <a:t>‹#›</a:t>
            </a:fld>
            <a:endParaRPr lang="lt-LT" altLang="lt-LT"/>
          </a:p>
        </p:txBody>
      </p:sp>
    </p:spTree>
    <p:extLst>
      <p:ext uri="{BB962C8B-B14F-4D97-AF65-F5344CB8AC3E}">
        <p14:creationId xmlns:p14="http://schemas.microsoft.com/office/powerpoint/2010/main" val="281379876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a:p>
        </p:txBody>
      </p:sp>
      <p:sp>
        <p:nvSpPr>
          <p:cNvPr id="4" name="Skaidrės numerio vietos rezervavimo ženklas 3"/>
          <p:cNvSpPr>
            <a:spLocks noGrp="1"/>
          </p:cNvSpPr>
          <p:nvPr>
            <p:ph type="sldNum" sz="quarter" idx="10"/>
          </p:nvPr>
        </p:nvSpPr>
        <p:spPr/>
        <p:txBody>
          <a:bodyPr/>
          <a:lstStyle/>
          <a:p>
            <a:fld id="{AF30A99B-BB7C-4F22-85EF-7D9237BBACF5}" type="slidenum">
              <a:rPr lang="lt-LT" smtClean="0"/>
              <a:t>1</a:t>
            </a:fld>
            <a:endParaRPr lang="lt-LT"/>
          </a:p>
        </p:txBody>
      </p:sp>
    </p:spTree>
    <p:extLst>
      <p:ext uri="{BB962C8B-B14F-4D97-AF65-F5344CB8AC3E}">
        <p14:creationId xmlns:p14="http://schemas.microsoft.com/office/powerpoint/2010/main" val="1403975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a:p>
        </p:txBody>
      </p:sp>
      <p:sp>
        <p:nvSpPr>
          <p:cNvPr id="4" name="Slide Number Placeholder 3"/>
          <p:cNvSpPr>
            <a:spLocks noGrp="1"/>
          </p:cNvSpPr>
          <p:nvPr>
            <p:ph type="sldNum" sz="quarter" idx="5"/>
          </p:nvPr>
        </p:nvSpPr>
        <p:spPr/>
        <p:txBody>
          <a:bodyPr/>
          <a:lstStyle/>
          <a:p>
            <a:fld id="{AF30A99B-BB7C-4F22-85EF-7D9237BBACF5}" type="slidenum">
              <a:rPr lang="lt-LT" smtClean="0"/>
              <a:t>5</a:t>
            </a:fld>
            <a:endParaRPr lang="lt-LT"/>
          </a:p>
        </p:txBody>
      </p:sp>
    </p:spTree>
    <p:extLst>
      <p:ext uri="{BB962C8B-B14F-4D97-AF65-F5344CB8AC3E}">
        <p14:creationId xmlns:p14="http://schemas.microsoft.com/office/powerpoint/2010/main" val="15352080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a:p>
        </p:txBody>
      </p:sp>
      <p:sp>
        <p:nvSpPr>
          <p:cNvPr id="4" name="Slide Number Placeholder 3"/>
          <p:cNvSpPr>
            <a:spLocks noGrp="1"/>
          </p:cNvSpPr>
          <p:nvPr>
            <p:ph type="sldNum" sz="quarter" idx="5"/>
          </p:nvPr>
        </p:nvSpPr>
        <p:spPr/>
        <p:txBody>
          <a:bodyPr/>
          <a:lstStyle/>
          <a:p>
            <a:fld id="{AF30A99B-BB7C-4F22-85EF-7D9237BBACF5}" type="slidenum">
              <a:rPr lang="lt-LT" smtClean="0"/>
              <a:t>6</a:t>
            </a:fld>
            <a:endParaRPr lang="lt-LT"/>
          </a:p>
        </p:txBody>
      </p:sp>
    </p:spTree>
    <p:extLst>
      <p:ext uri="{BB962C8B-B14F-4D97-AF65-F5344CB8AC3E}">
        <p14:creationId xmlns:p14="http://schemas.microsoft.com/office/powerpoint/2010/main" val="4828169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r>
              <a:rPr lang="lt-LT" dirty="0" err="1" smtClean="0"/>
              <a:t>Psitvirtino</a:t>
            </a:r>
            <a:r>
              <a:rPr lang="lt-LT" dirty="0" smtClean="0"/>
              <a:t> 42,52 proc.</a:t>
            </a:r>
            <a:endParaRPr lang="lt-LT" dirty="0"/>
          </a:p>
        </p:txBody>
      </p:sp>
      <p:sp>
        <p:nvSpPr>
          <p:cNvPr id="4" name="Skaidrės numerio vietos rezervavimo ženklas 3"/>
          <p:cNvSpPr>
            <a:spLocks noGrp="1"/>
          </p:cNvSpPr>
          <p:nvPr>
            <p:ph type="sldNum" sz="quarter" idx="10"/>
          </p:nvPr>
        </p:nvSpPr>
        <p:spPr/>
        <p:txBody>
          <a:bodyPr/>
          <a:lstStyle/>
          <a:p>
            <a:pPr>
              <a:defRPr/>
            </a:pPr>
            <a:fld id="{F0996932-B424-4F22-A4CE-091E4C8522B9}" type="slidenum">
              <a:rPr lang="lt-LT" altLang="lt-LT" smtClean="0"/>
              <a:pPr>
                <a:defRPr/>
              </a:pPr>
              <a:t>9</a:t>
            </a:fld>
            <a:endParaRPr lang="lt-LT" altLang="lt-LT"/>
          </a:p>
        </p:txBody>
      </p:sp>
    </p:spTree>
    <p:extLst>
      <p:ext uri="{BB962C8B-B14F-4D97-AF65-F5344CB8AC3E}">
        <p14:creationId xmlns:p14="http://schemas.microsoft.com/office/powerpoint/2010/main" val="32881264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pPr algn="just"/>
            <a:r>
              <a:rPr lang="en-US" b="1" dirty="0" err="1">
                <a:cs typeface="Calibri"/>
              </a:rPr>
              <a:t>Duomenys</a:t>
            </a:r>
            <a:r>
              <a:rPr lang="en-US" b="1" dirty="0">
                <a:cs typeface="Calibri"/>
              </a:rPr>
              <a:t> </a:t>
            </a:r>
            <a:r>
              <a:rPr lang="en-US" b="1" dirty="0" err="1">
                <a:cs typeface="Calibri"/>
              </a:rPr>
              <a:t>pateikiami</a:t>
            </a:r>
            <a:r>
              <a:rPr lang="en-US" b="1" dirty="0">
                <a:cs typeface="Calibri"/>
              </a:rPr>
              <a:t> </a:t>
            </a:r>
            <a:r>
              <a:rPr lang="en-US" b="1" dirty="0" err="1">
                <a:cs typeface="Calibri"/>
              </a:rPr>
              <a:t>kas</a:t>
            </a:r>
            <a:r>
              <a:rPr lang="en-US" b="1" dirty="0">
                <a:cs typeface="Calibri"/>
              </a:rPr>
              <a:t> </a:t>
            </a:r>
            <a:r>
              <a:rPr lang="en-US" b="1" dirty="0" err="1">
                <a:cs typeface="Calibri"/>
              </a:rPr>
              <a:t>parą</a:t>
            </a:r>
            <a:r>
              <a:rPr lang="en-US" b="1" dirty="0">
                <a:cs typeface="Calibri"/>
              </a:rPr>
              <a:t> (</a:t>
            </a:r>
            <a:r>
              <a:rPr lang="en-US" b="1" dirty="0" err="1">
                <a:cs typeface="Calibri"/>
              </a:rPr>
              <a:t>nuo</a:t>
            </a:r>
            <a:r>
              <a:rPr lang="en-US" b="1" dirty="0">
                <a:cs typeface="Calibri"/>
              </a:rPr>
              <a:t> 7 val. </a:t>
            </a:r>
            <a:r>
              <a:rPr lang="en-US" b="1" dirty="0" err="1">
                <a:cs typeface="Calibri"/>
              </a:rPr>
              <a:t>ryto</a:t>
            </a:r>
            <a:r>
              <a:rPr lang="en-US" b="1" dirty="0">
                <a:cs typeface="Calibri"/>
              </a:rPr>
              <a:t> </a:t>
            </a:r>
            <a:r>
              <a:rPr lang="en-US" b="1" dirty="0" err="1">
                <a:cs typeface="Calibri"/>
              </a:rPr>
              <a:t>iki</a:t>
            </a:r>
            <a:r>
              <a:rPr lang="en-US" b="1" dirty="0">
                <a:cs typeface="Calibri"/>
              </a:rPr>
              <a:t> </a:t>
            </a:r>
            <a:r>
              <a:rPr lang="en-US" b="1" dirty="0" err="1">
                <a:cs typeface="Calibri"/>
              </a:rPr>
              <a:t>kitos</a:t>
            </a:r>
            <a:r>
              <a:rPr lang="en-US" b="1" dirty="0">
                <a:cs typeface="Calibri"/>
              </a:rPr>
              <a:t> </a:t>
            </a:r>
            <a:r>
              <a:rPr lang="en-US" b="1" dirty="0" err="1">
                <a:cs typeface="Calibri"/>
              </a:rPr>
              <a:t>dienos</a:t>
            </a:r>
            <a:r>
              <a:rPr lang="en-US" b="1" dirty="0">
                <a:cs typeface="Calibri"/>
              </a:rPr>
              <a:t> 7 val. </a:t>
            </a:r>
            <a:r>
              <a:rPr lang="en-US" b="1" dirty="0" err="1">
                <a:cs typeface="Calibri"/>
              </a:rPr>
              <a:t>ryto</a:t>
            </a:r>
            <a:r>
              <a:rPr lang="en-US" b="1" dirty="0">
                <a:cs typeface="Calibri"/>
              </a:rPr>
              <a:t>, </a:t>
            </a:r>
            <a:r>
              <a:rPr lang="en-US" b="1" dirty="0" err="1">
                <a:cs typeface="Calibri"/>
              </a:rPr>
              <a:t>pasibaigus</a:t>
            </a:r>
            <a:r>
              <a:rPr lang="en-US" b="1" dirty="0">
                <a:cs typeface="Calibri"/>
              </a:rPr>
              <a:t> ne </a:t>
            </a:r>
            <a:r>
              <a:rPr lang="en-US" b="1" dirty="0" err="1">
                <a:cs typeface="Calibri"/>
              </a:rPr>
              <a:t>darbo</a:t>
            </a:r>
            <a:r>
              <a:rPr lang="en-US" b="1" dirty="0">
                <a:cs typeface="Calibri"/>
              </a:rPr>
              <a:t> </a:t>
            </a:r>
            <a:r>
              <a:rPr lang="en-US" b="1" dirty="0" err="1">
                <a:cs typeface="Calibri"/>
              </a:rPr>
              <a:t>valandomis</a:t>
            </a:r>
            <a:r>
              <a:rPr lang="en-US" b="1" dirty="0">
                <a:cs typeface="Calibri"/>
              </a:rPr>
              <a:t>, ne </a:t>
            </a:r>
            <a:r>
              <a:rPr lang="en-US" b="1" dirty="0" err="1">
                <a:cs typeface="Calibri"/>
              </a:rPr>
              <a:t>darbo</a:t>
            </a:r>
            <a:r>
              <a:rPr lang="en-US" b="1" dirty="0">
                <a:cs typeface="Calibri"/>
              </a:rPr>
              <a:t> </a:t>
            </a:r>
            <a:r>
              <a:rPr lang="en-US" b="1" dirty="0" err="1">
                <a:cs typeface="Calibri"/>
              </a:rPr>
              <a:t>ir</a:t>
            </a:r>
            <a:r>
              <a:rPr lang="en-US" b="1" dirty="0">
                <a:cs typeface="Calibri"/>
              </a:rPr>
              <a:t> </a:t>
            </a:r>
            <a:r>
              <a:rPr lang="en-US" b="1" dirty="0" err="1">
                <a:cs typeface="Calibri"/>
              </a:rPr>
              <a:t>švenčių</a:t>
            </a:r>
            <a:r>
              <a:rPr lang="en-US" b="1" dirty="0">
                <a:cs typeface="Calibri"/>
              </a:rPr>
              <a:t> </a:t>
            </a:r>
            <a:r>
              <a:rPr lang="en-US" b="1" dirty="0" err="1">
                <a:cs typeface="Calibri"/>
              </a:rPr>
              <a:t>dienomis</a:t>
            </a:r>
            <a:r>
              <a:rPr lang="en-US" b="1" dirty="0">
                <a:cs typeface="Calibri"/>
              </a:rPr>
              <a:t> </a:t>
            </a:r>
            <a:r>
              <a:rPr lang="en-US" b="1" dirty="0" err="1">
                <a:cs typeface="Calibri"/>
              </a:rPr>
              <a:t>dirbančiųjų</a:t>
            </a:r>
            <a:r>
              <a:rPr lang="en-US" b="1" dirty="0">
                <a:cs typeface="Calibri"/>
              </a:rPr>
              <a:t> </a:t>
            </a:r>
            <a:r>
              <a:rPr lang="en-US" b="1" dirty="0" err="1">
                <a:cs typeface="Calibri"/>
              </a:rPr>
              <a:t>darbui</a:t>
            </a:r>
            <a:r>
              <a:rPr lang="en-US" b="1" dirty="0">
                <a:cs typeface="Calibri"/>
              </a:rPr>
              <a:t>), </a:t>
            </a:r>
            <a:r>
              <a:rPr lang="en-US" b="1" dirty="0" err="1">
                <a:cs typeface="Calibri"/>
              </a:rPr>
              <a:t>todėl</a:t>
            </a:r>
            <a:r>
              <a:rPr lang="en-US" b="1" dirty="0">
                <a:cs typeface="Calibri"/>
              </a:rPr>
              <a:t> </a:t>
            </a:r>
            <a:r>
              <a:rPr lang="en-US" b="1" dirty="0" err="1">
                <a:cs typeface="Calibri"/>
              </a:rPr>
              <a:t>duomenys</a:t>
            </a:r>
            <a:r>
              <a:rPr lang="en-US" b="1" dirty="0">
                <a:cs typeface="Calibri"/>
              </a:rPr>
              <a:t> </a:t>
            </a:r>
            <a:r>
              <a:rPr lang="en-US" b="1" dirty="0" err="1">
                <a:cs typeface="Calibri"/>
              </a:rPr>
              <a:t>pateikti</a:t>
            </a:r>
            <a:r>
              <a:rPr lang="en-US" b="1" dirty="0">
                <a:cs typeface="Calibri"/>
              </a:rPr>
              <a:t> </a:t>
            </a:r>
            <a:r>
              <a:rPr lang="en-US" b="1" dirty="0" err="1">
                <a:cs typeface="Calibri"/>
              </a:rPr>
              <a:t>iki</a:t>
            </a:r>
            <a:r>
              <a:rPr lang="en-US" b="1" dirty="0">
                <a:cs typeface="Calibri"/>
              </a:rPr>
              <a:t> š. m. </a:t>
            </a:r>
            <a:r>
              <a:rPr lang="en-US" b="1" dirty="0" err="1">
                <a:cs typeface="Calibri"/>
              </a:rPr>
              <a:t>spalio</a:t>
            </a:r>
            <a:r>
              <a:rPr lang="en-US" b="1" dirty="0">
                <a:cs typeface="Calibri"/>
              </a:rPr>
              <a:t> 1 d. </a:t>
            </a:r>
            <a:r>
              <a:rPr lang="en-US" b="1" dirty="0" err="1">
                <a:cs typeface="Calibri"/>
              </a:rPr>
              <a:t>ryto</a:t>
            </a:r>
            <a:r>
              <a:rPr lang="en-US" b="1" dirty="0">
                <a:cs typeface="Calibri"/>
              </a:rPr>
              <a:t>. </a:t>
            </a:r>
          </a:p>
          <a:p>
            <a:pPr algn="just"/>
            <a:endParaRPr lang="en-US" b="1" dirty="0"/>
          </a:p>
          <a:p>
            <a:pPr algn="just"/>
            <a:r>
              <a:rPr lang="en-US" b="1" dirty="0" err="1"/>
              <a:t>Grėsmės</a:t>
            </a:r>
            <a:r>
              <a:rPr lang="en-US" b="1" dirty="0"/>
              <a:t> </a:t>
            </a:r>
            <a:r>
              <a:rPr lang="en-US" b="1" dirty="0" err="1"/>
              <a:t>vaikui</a:t>
            </a:r>
            <a:r>
              <a:rPr lang="en-US" b="1" dirty="0"/>
              <a:t> </a:t>
            </a:r>
            <a:r>
              <a:rPr lang="en-US" b="1" dirty="0" err="1"/>
              <a:t>lygis</a:t>
            </a:r>
            <a:r>
              <a:rPr lang="en-US" b="1" dirty="0"/>
              <a:t> </a:t>
            </a:r>
            <a:r>
              <a:rPr lang="en-US" b="1" dirty="0" err="1"/>
              <a:t>gali</a:t>
            </a:r>
            <a:r>
              <a:rPr lang="en-US" b="1" dirty="0"/>
              <a:t> </a:t>
            </a:r>
            <a:r>
              <a:rPr lang="en-US" b="1" dirty="0" err="1"/>
              <a:t>būti</a:t>
            </a:r>
            <a:r>
              <a:rPr lang="en-US" b="1" dirty="0"/>
              <a:t> </a:t>
            </a:r>
            <a:r>
              <a:rPr lang="en-US" b="1" dirty="0" err="1"/>
              <a:t>ir</a:t>
            </a:r>
            <a:r>
              <a:rPr lang="en-US" b="1" dirty="0"/>
              <a:t> </a:t>
            </a:r>
            <a:r>
              <a:rPr lang="en-US" b="1" dirty="0" err="1"/>
              <a:t>nenustatytas</a:t>
            </a:r>
            <a:r>
              <a:rPr lang="en-US" b="1" dirty="0"/>
              <a:t>, </a:t>
            </a:r>
            <a:r>
              <a:rPr lang="en-US" b="1" i="1" dirty="0" err="1"/>
              <a:t>pavyzdžiui</a:t>
            </a:r>
            <a:r>
              <a:rPr lang="en-US" i="1" dirty="0"/>
              <a:t>, </a:t>
            </a:r>
            <a:r>
              <a:rPr lang="en-US" i="1" dirty="0" err="1"/>
              <a:t>galimo</a:t>
            </a:r>
            <a:r>
              <a:rPr lang="en-US" i="1" dirty="0"/>
              <a:t> </a:t>
            </a:r>
            <a:r>
              <a:rPr lang="en-US" i="1" dirty="0" err="1"/>
              <a:t>vaiko</a:t>
            </a:r>
            <a:r>
              <a:rPr lang="en-US" i="1" dirty="0"/>
              <a:t> </a:t>
            </a:r>
            <a:r>
              <a:rPr lang="en-US" i="1" dirty="0" err="1"/>
              <a:t>teisių</a:t>
            </a:r>
            <a:r>
              <a:rPr lang="en-US" i="1" dirty="0"/>
              <a:t> </a:t>
            </a:r>
            <a:r>
              <a:rPr lang="en-US" i="1" dirty="0" err="1"/>
              <a:t>pažeidimo</a:t>
            </a:r>
            <a:r>
              <a:rPr lang="en-US" i="1" dirty="0"/>
              <a:t> </a:t>
            </a:r>
            <a:r>
              <a:rPr lang="en-US" i="1" dirty="0" err="1"/>
              <a:t>pranešimas</a:t>
            </a:r>
            <a:r>
              <a:rPr lang="en-US" i="1" dirty="0"/>
              <a:t> </a:t>
            </a:r>
            <a:r>
              <a:rPr lang="en-US" i="1" dirty="0" err="1"/>
              <a:t>nepasitvirtino</a:t>
            </a:r>
            <a:r>
              <a:rPr lang="en-US" i="1" dirty="0"/>
              <a:t>, </a:t>
            </a:r>
            <a:r>
              <a:rPr lang="en-US" i="1" dirty="0" err="1"/>
              <a:t>arba</a:t>
            </a:r>
            <a:r>
              <a:rPr lang="en-US" i="1" dirty="0"/>
              <a:t> </a:t>
            </a:r>
            <a:r>
              <a:rPr lang="en-US" i="1" dirty="0" err="1"/>
              <a:t>nustatytų</a:t>
            </a:r>
            <a:r>
              <a:rPr lang="en-US" i="1" dirty="0"/>
              <a:t> </a:t>
            </a:r>
            <a:r>
              <a:rPr lang="en-US" i="1" dirty="0" err="1"/>
              <a:t>rizikos</a:t>
            </a:r>
            <a:r>
              <a:rPr lang="en-US" i="1" dirty="0"/>
              <a:t> </a:t>
            </a:r>
            <a:r>
              <a:rPr lang="en-US" i="1" dirty="0" err="1"/>
              <a:t>veiksnių</a:t>
            </a:r>
            <a:r>
              <a:rPr lang="en-US" i="1" dirty="0"/>
              <a:t> </a:t>
            </a:r>
            <a:r>
              <a:rPr lang="en-US" i="1" dirty="0" err="1"/>
              <a:t>nepakanka</a:t>
            </a:r>
            <a:r>
              <a:rPr lang="en-US" i="1" dirty="0"/>
              <a:t>, jog </a:t>
            </a:r>
            <a:r>
              <a:rPr lang="en-US" i="1" dirty="0" err="1"/>
              <a:t>būtų</a:t>
            </a:r>
            <a:r>
              <a:rPr lang="en-US" i="1" dirty="0"/>
              <a:t> </a:t>
            </a:r>
            <a:r>
              <a:rPr lang="en-US" i="1" dirty="0" err="1"/>
              <a:t>nustatytas</a:t>
            </a:r>
            <a:r>
              <a:rPr lang="en-US" i="1" dirty="0"/>
              <a:t> I-</a:t>
            </a:r>
            <a:r>
              <a:rPr lang="en-US" i="1" dirty="0" err="1"/>
              <a:t>asis</a:t>
            </a:r>
            <a:r>
              <a:rPr lang="en-US" i="1" dirty="0"/>
              <a:t> </a:t>
            </a:r>
            <a:r>
              <a:rPr lang="en-US" i="1" dirty="0" err="1"/>
              <a:t>arba</a:t>
            </a:r>
            <a:r>
              <a:rPr lang="en-US" i="1" dirty="0"/>
              <a:t> II-</a:t>
            </a:r>
            <a:r>
              <a:rPr lang="en-US" i="1" dirty="0" err="1"/>
              <a:t>asis</a:t>
            </a:r>
            <a:r>
              <a:rPr lang="en-US" i="1" dirty="0"/>
              <a:t> </a:t>
            </a:r>
            <a:r>
              <a:rPr lang="en-US" i="1" dirty="0" err="1"/>
              <a:t>grėsmės</a:t>
            </a:r>
            <a:r>
              <a:rPr lang="en-US" i="1" dirty="0"/>
              <a:t> </a:t>
            </a:r>
            <a:r>
              <a:rPr lang="en-US" i="1" dirty="0" err="1"/>
              <a:t>vaikui</a:t>
            </a:r>
            <a:r>
              <a:rPr lang="en-US" i="1" dirty="0"/>
              <a:t> </a:t>
            </a:r>
            <a:r>
              <a:rPr lang="en-US" i="1" dirty="0" err="1"/>
              <a:t>lygis</a:t>
            </a:r>
            <a:r>
              <a:rPr lang="en-US" i="1" dirty="0"/>
              <a:t>, </a:t>
            </a:r>
            <a:r>
              <a:rPr lang="en-US" i="1" dirty="0" err="1"/>
              <a:t>tuomet</a:t>
            </a:r>
            <a:r>
              <a:rPr lang="en-US" i="1" dirty="0"/>
              <a:t> </a:t>
            </a:r>
            <a:r>
              <a:rPr lang="en-US" i="1" dirty="0" err="1"/>
              <a:t>pranešimo</a:t>
            </a:r>
            <a:r>
              <a:rPr lang="en-US" i="1" dirty="0"/>
              <a:t> </a:t>
            </a:r>
            <a:r>
              <a:rPr lang="en-US" i="1" dirty="0" err="1"/>
              <a:t>nagrinėjimas</a:t>
            </a:r>
            <a:r>
              <a:rPr lang="en-US" i="1" dirty="0"/>
              <a:t> bus </a:t>
            </a:r>
            <a:r>
              <a:rPr lang="en-US" i="1" dirty="0" err="1"/>
              <a:t>baigtas</a:t>
            </a:r>
            <a:r>
              <a:rPr lang="en-US" i="1" dirty="0"/>
              <a:t>. </a:t>
            </a:r>
            <a:endParaRPr lang="lt-LT" dirty="0">
              <a:cs typeface="Calibri"/>
            </a:endParaRPr>
          </a:p>
          <a:p>
            <a:r>
              <a:rPr lang="en-US" b="1" i="1" dirty="0" err="1"/>
              <a:t>Pranešimų</a:t>
            </a:r>
            <a:r>
              <a:rPr lang="en-US" b="1" i="1" dirty="0"/>
              <a:t> </a:t>
            </a:r>
            <a:r>
              <a:rPr lang="en-US" b="1" i="1" dirty="0" err="1"/>
              <a:t>dėl</a:t>
            </a:r>
            <a:r>
              <a:rPr lang="en-US" b="1" i="1" dirty="0"/>
              <a:t> </a:t>
            </a:r>
            <a:r>
              <a:rPr lang="en-US" b="1" i="1" dirty="0" err="1"/>
              <a:t>galimų</a:t>
            </a:r>
            <a:r>
              <a:rPr lang="en-US" b="1" i="1" dirty="0"/>
              <a:t> </a:t>
            </a:r>
            <a:r>
              <a:rPr lang="en-US" b="1" i="1" dirty="0" err="1"/>
              <a:t>vaiko</a:t>
            </a:r>
            <a:r>
              <a:rPr lang="en-US" b="1" i="1" dirty="0"/>
              <a:t> </a:t>
            </a:r>
            <a:r>
              <a:rPr lang="en-US" b="1" i="1" dirty="0" err="1"/>
              <a:t>teisių</a:t>
            </a:r>
            <a:r>
              <a:rPr lang="en-US" b="1" i="1" dirty="0"/>
              <a:t> </a:t>
            </a:r>
            <a:r>
              <a:rPr lang="en-US" b="1" i="1" dirty="0" err="1"/>
              <a:t>pažeidimų</a:t>
            </a:r>
            <a:r>
              <a:rPr lang="en-US" b="1" i="1" dirty="0"/>
              <a:t> </a:t>
            </a:r>
            <a:r>
              <a:rPr lang="en-US" b="1" i="1" dirty="0" err="1"/>
              <a:t>daugiausiai</a:t>
            </a:r>
            <a:r>
              <a:rPr lang="en-US" b="1" i="1" dirty="0"/>
              <a:t> </a:t>
            </a:r>
            <a:r>
              <a:rPr lang="en-US" b="1" i="1" dirty="0" err="1"/>
              <a:t>sulaukiama</a:t>
            </a:r>
            <a:r>
              <a:rPr lang="en-US" b="1" i="1" dirty="0"/>
              <a:t> </a:t>
            </a:r>
            <a:r>
              <a:rPr lang="en-US" b="1" i="1" dirty="0" err="1"/>
              <a:t>susijusių</a:t>
            </a:r>
            <a:r>
              <a:rPr lang="en-US" b="1" i="1" dirty="0"/>
              <a:t> </a:t>
            </a:r>
            <a:r>
              <a:rPr lang="en-US" b="1" i="1" dirty="0" err="1"/>
              <a:t>su</a:t>
            </a:r>
            <a:r>
              <a:rPr lang="en-US" b="1" i="1" dirty="0"/>
              <a:t> </a:t>
            </a:r>
            <a:r>
              <a:rPr lang="en-US" b="1" i="1" dirty="0" err="1"/>
              <a:t>smurtu</a:t>
            </a:r>
            <a:r>
              <a:rPr lang="en-US" b="1" i="1" dirty="0"/>
              <a:t>. </a:t>
            </a:r>
            <a:r>
              <a:rPr lang="en-US" b="1" i="1" u="sng" dirty="0" err="1"/>
              <a:t>Šiuo</a:t>
            </a:r>
            <a:r>
              <a:rPr lang="en-US" b="1" i="1" u="sng" dirty="0"/>
              <a:t> </a:t>
            </a:r>
            <a:r>
              <a:rPr lang="en-US" b="1" i="1" u="sng" dirty="0" err="1"/>
              <a:t>metu</a:t>
            </a:r>
            <a:r>
              <a:rPr lang="en-US" b="1" i="1" u="sng" dirty="0"/>
              <a:t> </a:t>
            </a:r>
            <a:r>
              <a:rPr lang="en-US" b="1" i="1" u="sng" dirty="0" err="1"/>
              <a:t>specialistai</a:t>
            </a:r>
            <a:r>
              <a:rPr lang="en-US" b="1" i="1" u="sng" dirty="0"/>
              <a:t> </a:t>
            </a:r>
            <a:r>
              <a:rPr lang="en-US" b="1" i="1" u="sng" dirty="0" err="1"/>
              <a:t>vykdo</a:t>
            </a:r>
            <a:r>
              <a:rPr lang="en-US" b="1" i="1" u="sng" dirty="0"/>
              <a:t> </a:t>
            </a:r>
            <a:r>
              <a:rPr lang="en-US" b="1" i="1" u="sng" dirty="0" err="1"/>
              <a:t>programavimo</a:t>
            </a:r>
            <a:r>
              <a:rPr lang="en-US" b="1" i="1" u="sng" dirty="0"/>
              <a:t> </a:t>
            </a:r>
            <a:r>
              <a:rPr lang="en-US" b="1" i="1" u="sng" dirty="0" err="1"/>
              <a:t>darbus</a:t>
            </a:r>
            <a:r>
              <a:rPr lang="en-US" b="1" i="1" u="sng" dirty="0"/>
              <a:t>, jog </a:t>
            </a:r>
            <a:r>
              <a:rPr lang="en-US" b="1" i="1" u="sng" dirty="0" err="1"/>
              <a:t>būtų</a:t>
            </a:r>
            <a:r>
              <a:rPr lang="en-US" b="1" i="1" u="sng" dirty="0"/>
              <a:t> </a:t>
            </a:r>
            <a:r>
              <a:rPr lang="en-US" b="1" i="1" u="sng" dirty="0" err="1"/>
              <a:t>galima</a:t>
            </a:r>
            <a:r>
              <a:rPr lang="en-US" b="1" i="1" u="sng" dirty="0"/>
              <a:t> </a:t>
            </a:r>
            <a:r>
              <a:rPr lang="en-US" b="1" i="1" u="sng" dirty="0" err="1"/>
              <a:t>turėti</a:t>
            </a:r>
            <a:r>
              <a:rPr lang="en-US" b="1" i="1" u="sng" dirty="0"/>
              <a:t>  </a:t>
            </a:r>
            <a:r>
              <a:rPr lang="en-US" b="1" i="1" u="sng" dirty="0" err="1"/>
              <a:t>statistinius</a:t>
            </a:r>
            <a:r>
              <a:rPr lang="en-US" b="1" i="1" u="sng" dirty="0"/>
              <a:t> </a:t>
            </a:r>
            <a:r>
              <a:rPr lang="en-US" b="1" i="1" u="sng" dirty="0" err="1"/>
              <a:t>duomenis</a:t>
            </a:r>
            <a:r>
              <a:rPr lang="en-US" b="1" i="1" u="sng" dirty="0"/>
              <a:t> </a:t>
            </a:r>
            <a:r>
              <a:rPr lang="en-US" b="1" i="1" u="sng" dirty="0" err="1"/>
              <a:t>dėl</a:t>
            </a:r>
            <a:r>
              <a:rPr lang="en-US" b="1" i="1" u="sng" dirty="0"/>
              <a:t> </a:t>
            </a:r>
            <a:r>
              <a:rPr lang="en-US" b="1" i="1" u="sng" dirty="0" err="1"/>
              <a:t>kokių</a:t>
            </a:r>
            <a:r>
              <a:rPr lang="en-US" b="1" i="1" u="sng" dirty="0"/>
              <a:t> </a:t>
            </a:r>
            <a:r>
              <a:rPr lang="en-US" b="1" i="1" u="sng" dirty="0" err="1"/>
              <a:t>priežasčių</a:t>
            </a:r>
            <a:r>
              <a:rPr lang="en-US" b="1" i="1" u="sng" dirty="0"/>
              <a:t> </a:t>
            </a:r>
            <a:r>
              <a:rPr lang="en-US" b="1" i="1" u="sng" dirty="0" err="1"/>
              <a:t>daugiausiai</a:t>
            </a:r>
            <a:r>
              <a:rPr lang="en-US" b="1" i="1" u="sng" dirty="0"/>
              <a:t> </a:t>
            </a:r>
            <a:r>
              <a:rPr lang="en-US" b="1" i="1" u="sng" dirty="0" err="1"/>
              <a:t>nustatytų</a:t>
            </a:r>
            <a:r>
              <a:rPr lang="en-US" b="1" i="1" u="sng" dirty="0"/>
              <a:t> </a:t>
            </a:r>
            <a:r>
              <a:rPr lang="en-US" b="1" i="1" u="sng" dirty="0" err="1"/>
              <a:t>grėsmės</a:t>
            </a:r>
            <a:r>
              <a:rPr lang="en-US" b="1" i="1" u="sng" dirty="0"/>
              <a:t> </a:t>
            </a:r>
            <a:r>
              <a:rPr lang="en-US" b="1" i="1" u="sng" dirty="0" err="1"/>
              <a:t>lygių</a:t>
            </a:r>
            <a:r>
              <a:rPr lang="en-US" b="1" i="1" u="sng" dirty="0"/>
              <a:t>, </a:t>
            </a:r>
            <a:r>
              <a:rPr lang="en-US" b="1" i="1" u="sng" dirty="0" err="1"/>
              <a:t>kokio</a:t>
            </a:r>
            <a:r>
              <a:rPr lang="en-US" b="1" i="1" u="sng" dirty="0"/>
              <a:t> </a:t>
            </a:r>
            <a:r>
              <a:rPr lang="en-US" b="1" i="1" u="sng" dirty="0" err="1"/>
              <a:t>amžiaus</a:t>
            </a:r>
            <a:r>
              <a:rPr lang="en-US" b="1" i="1" u="sng" dirty="0"/>
              <a:t> </a:t>
            </a:r>
            <a:r>
              <a:rPr lang="en-US" b="1" i="1" u="sng" dirty="0" err="1"/>
              <a:t>vaikams</a:t>
            </a:r>
            <a:r>
              <a:rPr lang="en-US" b="1" i="1" u="sng" dirty="0"/>
              <a:t> </a:t>
            </a:r>
            <a:r>
              <a:rPr lang="en-US" b="1" i="1" u="sng" dirty="0" err="1"/>
              <a:t>ir</a:t>
            </a:r>
            <a:r>
              <a:rPr lang="en-US" b="1" i="1" u="sng" dirty="0"/>
              <a:t> t.t.</a:t>
            </a:r>
            <a:endParaRPr lang="lt-LT" dirty="0"/>
          </a:p>
          <a:p>
            <a:pPr algn="just"/>
            <a:r>
              <a:rPr lang="en-US" b="1" dirty="0" err="1"/>
              <a:t>Daugiausiai</a:t>
            </a:r>
            <a:r>
              <a:rPr lang="en-US" b="1" dirty="0"/>
              <a:t> </a:t>
            </a:r>
            <a:r>
              <a:rPr lang="en-US" b="1" dirty="0" err="1"/>
              <a:t>pranešimų</a:t>
            </a:r>
            <a:r>
              <a:rPr lang="en-US" b="1" dirty="0"/>
              <a:t> </a:t>
            </a:r>
            <a:r>
              <a:rPr lang="en-US" b="1" dirty="0" err="1"/>
              <a:t>gaunama</a:t>
            </a:r>
            <a:r>
              <a:rPr lang="en-US" b="1" dirty="0"/>
              <a:t> </a:t>
            </a:r>
            <a:r>
              <a:rPr lang="en-US" b="1" dirty="0" err="1"/>
              <a:t>susijusių</a:t>
            </a:r>
            <a:r>
              <a:rPr lang="en-US" b="1" dirty="0"/>
              <a:t> </a:t>
            </a:r>
            <a:r>
              <a:rPr lang="en-US" b="1" dirty="0" err="1"/>
              <a:t>su</a:t>
            </a:r>
            <a:r>
              <a:rPr lang="en-US" b="1" dirty="0"/>
              <a:t>:</a:t>
            </a:r>
            <a:endParaRPr lang="lt-LT" dirty="0"/>
          </a:p>
          <a:p>
            <a:pPr marL="173990"/>
            <a:r>
              <a:rPr lang="en-US" dirty="0"/>
              <a:t>•</a:t>
            </a:r>
            <a:r>
              <a:rPr lang="en-US" b="1" dirty="0" err="1"/>
              <a:t>galimu</a:t>
            </a:r>
            <a:r>
              <a:rPr lang="en-US" b="1" dirty="0"/>
              <a:t> </a:t>
            </a:r>
            <a:r>
              <a:rPr lang="en-US" b="1" dirty="0" err="1"/>
              <a:t>smurtu</a:t>
            </a:r>
            <a:r>
              <a:rPr lang="en-US" b="1" dirty="0"/>
              <a:t> </a:t>
            </a:r>
            <a:r>
              <a:rPr lang="en-US" b="1" dirty="0" err="1"/>
              <a:t>prieš</a:t>
            </a:r>
            <a:r>
              <a:rPr lang="en-US" b="1" dirty="0"/>
              <a:t> </a:t>
            </a:r>
            <a:r>
              <a:rPr lang="en-US" b="1" dirty="0" err="1"/>
              <a:t>vaiką</a:t>
            </a:r>
            <a:r>
              <a:rPr lang="en-US" dirty="0"/>
              <a:t> (</a:t>
            </a:r>
            <a:r>
              <a:rPr lang="en-US" b="1" dirty="0" err="1"/>
              <a:t>nepriežiūra</a:t>
            </a:r>
            <a:r>
              <a:rPr lang="en-US" b="1" dirty="0"/>
              <a:t> (</a:t>
            </a:r>
            <a:r>
              <a:rPr lang="en-US" b="1" dirty="0" err="1"/>
              <a:t>dažniausiai</a:t>
            </a:r>
            <a:r>
              <a:rPr lang="en-US" b="1" dirty="0"/>
              <a:t> </a:t>
            </a:r>
            <a:r>
              <a:rPr lang="en-US" b="1" dirty="0" err="1"/>
              <a:t>susiję</a:t>
            </a:r>
            <a:r>
              <a:rPr lang="en-US" b="1" dirty="0"/>
              <a:t> </a:t>
            </a:r>
            <a:r>
              <a:rPr lang="en-US" b="1" dirty="0" err="1"/>
              <a:t>su</a:t>
            </a:r>
            <a:r>
              <a:rPr lang="en-US" b="1" dirty="0"/>
              <a:t> </a:t>
            </a:r>
            <a:r>
              <a:rPr lang="en-US" b="1" dirty="0" err="1"/>
              <a:t>atstovų</a:t>
            </a:r>
            <a:r>
              <a:rPr lang="en-US" b="1" dirty="0"/>
              <a:t> </a:t>
            </a:r>
            <a:r>
              <a:rPr lang="en-US" b="1" dirty="0" err="1"/>
              <a:t>pagal</a:t>
            </a:r>
            <a:r>
              <a:rPr lang="en-US" b="1" dirty="0"/>
              <a:t> </a:t>
            </a:r>
            <a:r>
              <a:rPr lang="en-US" b="1" dirty="0" err="1"/>
              <a:t>įstatymą</a:t>
            </a:r>
            <a:r>
              <a:rPr lang="en-US" b="1" dirty="0"/>
              <a:t> </a:t>
            </a:r>
            <a:r>
              <a:rPr lang="en-US" b="1" dirty="0" err="1"/>
              <a:t>piktnaudžiavimu</a:t>
            </a:r>
            <a:r>
              <a:rPr lang="en-US" b="1" dirty="0"/>
              <a:t> </a:t>
            </a:r>
            <a:r>
              <a:rPr lang="en-US" b="1" dirty="0" err="1"/>
              <a:t>alkoholiu</a:t>
            </a:r>
            <a:r>
              <a:rPr lang="en-US" b="1" dirty="0"/>
              <a:t>)</a:t>
            </a:r>
            <a:r>
              <a:rPr lang="en-US" dirty="0"/>
              <a:t>, </a:t>
            </a:r>
            <a:r>
              <a:rPr lang="en-US" dirty="0" err="1"/>
              <a:t>fizinis</a:t>
            </a:r>
            <a:r>
              <a:rPr lang="en-US" dirty="0"/>
              <a:t> </a:t>
            </a:r>
            <a:r>
              <a:rPr lang="en-US" dirty="0" err="1"/>
              <a:t>smurtas</a:t>
            </a:r>
            <a:r>
              <a:rPr lang="en-US" dirty="0"/>
              <a:t>);</a:t>
            </a:r>
            <a:endParaRPr lang="lt-LT" dirty="0"/>
          </a:p>
          <a:p>
            <a:pPr marL="173990"/>
            <a:r>
              <a:rPr lang="en-US" dirty="0"/>
              <a:t>•</a:t>
            </a:r>
            <a:r>
              <a:rPr lang="en-US" b="1" dirty="0" err="1"/>
              <a:t>galimu</a:t>
            </a:r>
            <a:r>
              <a:rPr lang="en-US" b="1" dirty="0"/>
              <a:t> </a:t>
            </a:r>
            <a:r>
              <a:rPr lang="en-US" b="1" dirty="0" err="1"/>
              <a:t>smurtu</a:t>
            </a:r>
            <a:r>
              <a:rPr lang="en-US" b="1" dirty="0"/>
              <a:t> </a:t>
            </a:r>
            <a:r>
              <a:rPr lang="en-US" b="1" dirty="0" err="1"/>
              <a:t>artimoje</a:t>
            </a:r>
            <a:r>
              <a:rPr lang="en-US" b="1" dirty="0"/>
              <a:t> </a:t>
            </a:r>
            <a:r>
              <a:rPr lang="en-US" b="1" dirty="0" err="1"/>
              <a:t>aplinkoje</a:t>
            </a:r>
            <a:r>
              <a:rPr lang="en-US" dirty="0"/>
              <a:t> (</a:t>
            </a:r>
            <a:r>
              <a:rPr lang="en-US" dirty="0" err="1"/>
              <a:t>vaikas</a:t>
            </a:r>
            <a:r>
              <a:rPr lang="en-US" dirty="0"/>
              <a:t> </a:t>
            </a:r>
            <a:r>
              <a:rPr lang="en-US" dirty="0" err="1"/>
              <a:t>liudininkas</a:t>
            </a:r>
            <a:r>
              <a:rPr lang="en-US" dirty="0"/>
              <a:t> </a:t>
            </a:r>
            <a:r>
              <a:rPr lang="en-US" dirty="0" err="1"/>
              <a:t>arba</a:t>
            </a:r>
            <a:r>
              <a:rPr lang="en-US" dirty="0"/>
              <a:t> </a:t>
            </a:r>
            <a:r>
              <a:rPr lang="en-US" dirty="0" err="1"/>
              <a:t>gyvena</a:t>
            </a:r>
            <a:r>
              <a:rPr lang="en-US" dirty="0"/>
              <a:t> </a:t>
            </a:r>
            <a:r>
              <a:rPr lang="en-US" dirty="0" err="1"/>
              <a:t>aplinkoje</a:t>
            </a:r>
            <a:r>
              <a:rPr lang="en-US" dirty="0"/>
              <a:t>, </a:t>
            </a:r>
            <a:r>
              <a:rPr lang="en-US" dirty="0" err="1"/>
              <a:t>kurioje</a:t>
            </a:r>
            <a:r>
              <a:rPr lang="en-US" dirty="0"/>
              <a:t> </a:t>
            </a:r>
            <a:r>
              <a:rPr lang="en-US" dirty="0" err="1"/>
              <a:t>smurtaujama</a:t>
            </a:r>
            <a:r>
              <a:rPr lang="en-US" dirty="0" smtClean="0"/>
              <a:t>)</a:t>
            </a:r>
            <a:endParaRPr lang="lt-LT" dirty="0" smtClean="0"/>
          </a:p>
          <a:p>
            <a:pPr marL="173990"/>
            <a:endParaRPr lang="lt-LT" u="sng" dirty="0" smtClean="0">
              <a:cs typeface="Calibri"/>
            </a:endParaRPr>
          </a:p>
          <a:p>
            <a:pPr marL="173990"/>
            <a:r>
              <a:rPr lang="lt-LT" sz="4000" b="1" u="sng" dirty="0" smtClean="0">
                <a:cs typeface="Calibri"/>
              </a:rPr>
              <a:t>Šiai dienai jau 3</a:t>
            </a:r>
            <a:r>
              <a:rPr lang="lt-LT" sz="4000" b="1" u="sng" baseline="0" dirty="0" smtClean="0">
                <a:cs typeface="Calibri"/>
              </a:rPr>
              <a:t> vaikai grąžinti tėvams, liko 5 vaikai: 1 (Globos Centre) pas budintį globotoją, 2 vaikai pas artimus giminaičius, 2 vaikai Plungės Socialinių paslaugų centre.</a:t>
            </a:r>
            <a:endParaRPr lang="en-US" sz="4000" b="1" u="sng" dirty="0">
              <a:cs typeface="Calibri"/>
            </a:endParaRPr>
          </a:p>
        </p:txBody>
      </p:sp>
      <p:sp>
        <p:nvSpPr>
          <p:cNvPr id="4" name="Skaidrės numerio vietos rezervavimo ženklas 3"/>
          <p:cNvSpPr>
            <a:spLocks noGrp="1"/>
          </p:cNvSpPr>
          <p:nvPr>
            <p:ph type="sldNum" sz="quarter" idx="5"/>
          </p:nvPr>
        </p:nvSpPr>
        <p:spPr/>
        <p:txBody>
          <a:bodyPr/>
          <a:lstStyle/>
          <a:p>
            <a:pPr>
              <a:defRPr/>
            </a:pPr>
            <a:fld id="{F0996932-B424-4F22-A4CE-091E4C8522B9}" type="slidenum">
              <a:rPr lang="lt-LT" altLang="lt-LT"/>
              <a:pPr>
                <a:defRPr/>
              </a:pPr>
              <a:t>10</a:t>
            </a:fld>
            <a:endParaRPr lang="lt-LT" altLang="lt-LT"/>
          </a:p>
        </p:txBody>
      </p:sp>
    </p:spTree>
    <p:extLst>
      <p:ext uri="{BB962C8B-B14F-4D97-AF65-F5344CB8AC3E}">
        <p14:creationId xmlns:p14="http://schemas.microsoft.com/office/powerpoint/2010/main" val="19945517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dirty="0"/>
          </a:p>
        </p:txBody>
      </p:sp>
      <p:sp>
        <p:nvSpPr>
          <p:cNvPr id="4" name="Skaidrės numerio vietos rezervavimo ženklas 3"/>
          <p:cNvSpPr>
            <a:spLocks noGrp="1"/>
          </p:cNvSpPr>
          <p:nvPr>
            <p:ph type="sldNum" sz="quarter" idx="10"/>
          </p:nvPr>
        </p:nvSpPr>
        <p:spPr/>
        <p:txBody>
          <a:bodyPr/>
          <a:lstStyle/>
          <a:p>
            <a:pPr>
              <a:defRPr/>
            </a:pPr>
            <a:fld id="{F0996932-B424-4F22-A4CE-091E4C8522B9}" type="slidenum">
              <a:rPr lang="lt-LT" altLang="lt-LT" smtClean="0"/>
              <a:pPr>
                <a:defRPr/>
              </a:pPr>
              <a:t>13</a:t>
            </a:fld>
            <a:endParaRPr lang="lt-LT" altLang="lt-LT"/>
          </a:p>
        </p:txBody>
      </p:sp>
    </p:spTree>
    <p:extLst>
      <p:ext uri="{BB962C8B-B14F-4D97-AF65-F5344CB8AC3E}">
        <p14:creationId xmlns:p14="http://schemas.microsoft.com/office/powerpoint/2010/main" val="8565642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p:spPr>
        <p:txBody>
          <a:bodyPr/>
          <a:lstStyle/>
          <a:p>
            <a:r>
              <a:rPr lang="lt-LT"/>
              <a:t>Spustelėję redag. ruoš. pavad. stilių</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t-LT"/>
              <a:t>Spustelėkite norėdami redaguoti šablono paantraštės stilių</a:t>
            </a:r>
          </a:p>
        </p:txBody>
      </p:sp>
      <p:sp>
        <p:nvSpPr>
          <p:cNvPr id="4" name="Date Placeholder 3">
            <a:extLst>
              <a:ext uri="{FF2B5EF4-FFF2-40B4-BE49-F238E27FC236}">
                <a16:creationId xmlns:a16="http://schemas.microsoft.com/office/drawing/2014/main" xmlns="" id="{95F28EC2-B076-42E1-82D5-3AE8E0E4225E}"/>
              </a:ext>
            </a:extLst>
          </p:cNvPr>
          <p:cNvSpPr>
            <a:spLocks noGrp="1"/>
          </p:cNvSpPr>
          <p:nvPr>
            <p:ph type="dt" sz="half" idx="10"/>
          </p:nvPr>
        </p:nvSpPr>
        <p:spPr/>
        <p:txBody>
          <a:bodyPr/>
          <a:lstStyle>
            <a:lvl1pPr>
              <a:defRPr/>
            </a:lvl1pPr>
          </a:lstStyle>
          <a:p>
            <a:pPr>
              <a:defRPr/>
            </a:pPr>
            <a:fld id="{5B5E3BF5-4F92-461F-A5EA-9D7800DFDC06}" type="datetimeFigureOut">
              <a:rPr lang="lt-LT"/>
              <a:pPr>
                <a:defRPr/>
              </a:pPr>
              <a:t>2018-11-21</a:t>
            </a:fld>
            <a:endParaRPr lang="lt-LT"/>
          </a:p>
        </p:txBody>
      </p:sp>
      <p:sp>
        <p:nvSpPr>
          <p:cNvPr id="5" name="Footer Placeholder 4">
            <a:extLst>
              <a:ext uri="{FF2B5EF4-FFF2-40B4-BE49-F238E27FC236}">
                <a16:creationId xmlns:a16="http://schemas.microsoft.com/office/drawing/2014/main" xmlns="" id="{6D17BC92-CF34-4E8A-B079-6BD394665123}"/>
              </a:ext>
            </a:extLst>
          </p:cNvPr>
          <p:cNvSpPr>
            <a:spLocks noGrp="1"/>
          </p:cNvSpPr>
          <p:nvPr>
            <p:ph type="ftr" sz="quarter" idx="11"/>
          </p:nvPr>
        </p:nvSpPr>
        <p:spPr/>
        <p:txBody>
          <a:bodyPr/>
          <a:lstStyle>
            <a:lvl1pPr>
              <a:defRPr/>
            </a:lvl1pPr>
          </a:lstStyle>
          <a:p>
            <a:pPr>
              <a:defRPr/>
            </a:pPr>
            <a:endParaRPr lang="lt-LT"/>
          </a:p>
        </p:txBody>
      </p:sp>
      <p:sp>
        <p:nvSpPr>
          <p:cNvPr id="6" name="Slide Number Placeholder 5">
            <a:extLst>
              <a:ext uri="{FF2B5EF4-FFF2-40B4-BE49-F238E27FC236}">
                <a16:creationId xmlns:a16="http://schemas.microsoft.com/office/drawing/2014/main" xmlns="" id="{EBD1994B-B8F8-48A9-9FE6-8701A06A7E8F}"/>
              </a:ext>
            </a:extLst>
          </p:cNvPr>
          <p:cNvSpPr>
            <a:spLocks noGrp="1"/>
          </p:cNvSpPr>
          <p:nvPr>
            <p:ph type="sldNum" sz="quarter" idx="12"/>
          </p:nvPr>
        </p:nvSpPr>
        <p:spPr/>
        <p:txBody>
          <a:bodyPr/>
          <a:lstStyle>
            <a:lvl1pPr>
              <a:defRPr/>
            </a:lvl1pPr>
          </a:lstStyle>
          <a:p>
            <a:pPr>
              <a:defRPr/>
            </a:pPr>
            <a:fld id="{13D9939C-1C65-4F4C-96F6-098A0C14E416}" type="slidenum">
              <a:rPr lang="lt-LT" altLang="lt-LT"/>
              <a:pPr>
                <a:defRPr/>
              </a:pPr>
              <a:t>‹#›</a:t>
            </a:fld>
            <a:endParaRPr lang="lt-LT" altLang="lt-LT"/>
          </a:p>
        </p:txBody>
      </p:sp>
    </p:spTree>
    <p:extLst>
      <p:ext uri="{BB962C8B-B14F-4D97-AF65-F5344CB8AC3E}">
        <p14:creationId xmlns:p14="http://schemas.microsoft.com/office/powerpoint/2010/main" val="35619539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a:t>Spustelėję redag. ruoš. pavad. stilių</a:t>
            </a:r>
          </a:p>
        </p:txBody>
      </p:sp>
      <p:sp>
        <p:nvSpPr>
          <p:cNvPr id="3" name="Vertical Text Placeholder 2"/>
          <p:cNvSpPr>
            <a:spLocks noGrp="1"/>
          </p:cNvSpPr>
          <p:nvPr>
            <p:ph type="body" orient="vert" idx="1"/>
          </p:nvPr>
        </p:nvSpPr>
        <p:spPr/>
        <p:txBody>
          <a:bodyPr vert="eaVert"/>
          <a:lstStyle/>
          <a:p>
            <a:pPr lvl="0"/>
            <a:r>
              <a:rPr lang="lt-LT"/>
              <a:t>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4" name="Date Placeholder 3">
            <a:extLst>
              <a:ext uri="{FF2B5EF4-FFF2-40B4-BE49-F238E27FC236}">
                <a16:creationId xmlns:a16="http://schemas.microsoft.com/office/drawing/2014/main" xmlns="" id="{CEADB14D-5FB6-46A5-9583-23476BA1326D}"/>
              </a:ext>
            </a:extLst>
          </p:cNvPr>
          <p:cNvSpPr>
            <a:spLocks noGrp="1"/>
          </p:cNvSpPr>
          <p:nvPr>
            <p:ph type="dt" sz="half" idx="10"/>
          </p:nvPr>
        </p:nvSpPr>
        <p:spPr/>
        <p:txBody>
          <a:bodyPr/>
          <a:lstStyle>
            <a:lvl1pPr>
              <a:defRPr/>
            </a:lvl1pPr>
          </a:lstStyle>
          <a:p>
            <a:pPr>
              <a:defRPr/>
            </a:pPr>
            <a:fld id="{B634AF58-491A-482B-AACA-AAE5CA83DFB2}" type="datetimeFigureOut">
              <a:rPr lang="lt-LT"/>
              <a:pPr>
                <a:defRPr/>
              </a:pPr>
              <a:t>2018-11-21</a:t>
            </a:fld>
            <a:endParaRPr lang="lt-LT"/>
          </a:p>
        </p:txBody>
      </p:sp>
      <p:sp>
        <p:nvSpPr>
          <p:cNvPr id="5" name="Footer Placeholder 4">
            <a:extLst>
              <a:ext uri="{FF2B5EF4-FFF2-40B4-BE49-F238E27FC236}">
                <a16:creationId xmlns:a16="http://schemas.microsoft.com/office/drawing/2014/main" xmlns="" id="{38E6F958-E74B-4638-9276-D0B9341F4A23}"/>
              </a:ext>
            </a:extLst>
          </p:cNvPr>
          <p:cNvSpPr>
            <a:spLocks noGrp="1"/>
          </p:cNvSpPr>
          <p:nvPr>
            <p:ph type="ftr" sz="quarter" idx="11"/>
          </p:nvPr>
        </p:nvSpPr>
        <p:spPr/>
        <p:txBody>
          <a:bodyPr/>
          <a:lstStyle>
            <a:lvl1pPr>
              <a:defRPr/>
            </a:lvl1pPr>
          </a:lstStyle>
          <a:p>
            <a:pPr>
              <a:defRPr/>
            </a:pPr>
            <a:endParaRPr lang="lt-LT"/>
          </a:p>
        </p:txBody>
      </p:sp>
      <p:sp>
        <p:nvSpPr>
          <p:cNvPr id="6" name="Slide Number Placeholder 5">
            <a:extLst>
              <a:ext uri="{FF2B5EF4-FFF2-40B4-BE49-F238E27FC236}">
                <a16:creationId xmlns:a16="http://schemas.microsoft.com/office/drawing/2014/main" xmlns="" id="{AF615FB9-55D1-4655-970D-39AA1BE9CA06}"/>
              </a:ext>
            </a:extLst>
          </p:cNvPr>
          <p:cNvSpPr>
            <a:spLocks noGrp="1"/>
          </p:cNvSpPr>
          <p:nvPr>
            <p:ph type="sldNum" sz="quarter" idx="12"/>
          </p:nvPr>
        </p:nvSpPr>
        <p:spPr/>
        <p:txBody>
          <a:bodyPr/>
          <a:lstStyle>
            <a:lvl1pPr>
              <a:defRPr/>
            </a:lvl1pPr>
          </a:lstStyle>
          <a:p>
            <a:pPr>
              <a:defRPr/>
            </a:pPr>
            <a:fld id="{B592BE2A-DF09-4FFF-8398-21D15266EB21}" type="slidenum">
              <a:rPr lang="lt-LT" altLang="lt-LT"/>
              <a:pPr>
                <a:defRPr/>
              </a:pPr>
              <a:t>‹#›</a:t>
            </a:fld>
            <a:endParaRPr lang="lt-LT" altLang="lt-LT"/>
          </a:p>
        </p:txBody>
      </p:sp>
    </p:spTree>
    <p:extLst>
      <p:ext uri="{BB962C8B-B14F-4D97-AF65-F5344CB8AC3E}">
        <p14:creationId xmlns:p14="http://schemas.microsoft.com/office/powerpoint/2010/main" val="32170189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lt-LT"/>
              <a:t>Spustelėję redag. ruoš. pavad. stilių</a:t>
            </a:r>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lt-LT"/>
              <a:t>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4" name="Date Placeholder 3">
            <a:extLst>
              <a:ext uri="{FF2B5EF4-FFF2-40B4-BE49-F238E27FC236}">
                <a16:creationId xmlns:a16="http://schemas.microsoft.com/office/drawing/2014/main" xmlns="" id="{35A9129D-2C1A-4BC9-8ECE-1D5DA2EE6BBD}"/>
              </a:ext>
            </a:extLst>
          </p:cNvPr>
          <p:cNvSpPr>
            <a:spLocks noGrp="1"/>
          </p:cNvSpPr>
          <p:nvPr>
            <p:ph type="dt" sz="half" idx="10"/>
          </p:nvPr>
        </p:nvSpPr>
        <p:spPr/>
        <p:txBody>
          <a:bodyPr/>
          <a:lstStyle>
            <a:lvl1pPr>
              <a:defRPr/>
            </a:lvl1pPr>
          </a:lstStyle>
          <a:p>
            <a:pPr>
              <a:defRPr/>
            </a:pPr>
            <a:fld id="{A0851BC2-256A-4D70-A9CD-B4F7FDD2C060}" type="datetimeFigureOut">
              <a:rPr lang="lt-LT"/>
              <a:pPr>
                <a:defRPr/>
              </a:pPr>
              <a:t>2018-11-21</a:t>
            </a:fld>
            <a:endParaRPr lang="lt-LT"/>
          </a:p>
        </p:txBody>
      </p:sp>
      <p:sp>
        <p:nvSpPr>
          <p:cNvPr id="5" name="Footer Placeholder 4">
            <a:extLst>
              <a:ext uri="{FF2B5EF4-FFF2-40B4-BE49-F238E27FC236}">
                <a16:creationId xmlns:a16="http://schemas.microsoft.com/office/drawing/2014/main" xmlns="" id="{64BD6B48-43A4-4139-96E2-8E3AD69C147B}"/>
              </a:ext>
            </a:extLst>
          </p:cNvPr>
          <p:cNvSpPr>
            <a:spLocks noGrp="1"/>
          </p:cNvSpPr>
          <p:nvPr>
            <p:ph type="ftr" sz="quarter" idx="11"/>
          </p:nvPr>
        </p:nvSpPr>
        <p:spPr/>
        <p:txBody>
          <a:bodyPr/>
          <a:lstStyle>
            <a:lvl1pPr>
              <a:defRPr/>
            </a:lvl1pPr>
          </a:lstStyle>
          <a:p>
            <a:pPr>
              <a:defRPr/>
            </a:pPr>
            <a:endParaRPr lang="lt-LT"/>
          </a:p>
        </p:txBody>
      </p:sp>
      <p:sp>
        <p:nvSpPr>
          <p:cNvPr id="6" name="Slide Number Placeholder 5">
            <a:extLst>
              <a:ext uri="{FF2B5EF4-FFF2-40B4-BE49-F238E27FC236}">
                <a16:creationId xmlns:a16="http://schemas.microsoft.com/office/drawing/2014/main" xmlns="" id="{554DC142-7E6F-49E5-A5C8-8DC40DE02517}"/>
              </a:ext>
            </a:extLst>
          </p:cNvPr>
          <p:cNvSpPr>
            <a:spLocks noGrp="1"/>
          </p:cNvSpPr>
          <p:nvPr>
            <p:ph type="sldNum" sz="quarter" idx="12"/>
          </p:nvPr>
        </p:nvSpPr>
        <p:spPr/>
        <p:txBody>
          <a:bodyPr/>
          <a:lstStyle>
            <a:lvl1pPr>
              <a:defRPr/>
            </a:lvl1pPr>
          </a:lstStyle>
          <a:p>
            <a:pPr>
              <a:defRPr/>
            </a:pPr>
            <a:fld id="{3F20517F-CA18-4383-B69E-25908409F9AF}" type="slidenum">
              <a:rPr lang="lt-LT" altLang="lt-LT"/>
              <a:pPr>
                <a:defRPr/>
              </a:pPr>
              <a:t>‹#›</a:t>
            </a:fld>
            <a:endParaRPr lang="lt-LT" altLang="lt-LT"/>
          </a:p>
        </p:txBody>
      </p:sp>
    </p:spTree>
    <p:extLst>
      <p:ext uri="{BB962C8B-B14F-4D97-AF65-F5344CB8AC3E}">
        <p14:creationId xmlns:p14="http://schemas.microsoft.com/office/powerpoint/2010/main" val="8058330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a:t>Spustelėję redag. ruoš. pavad. stilių</a:t>
            </a:r>
          </a:p>
        </p:txBody>
      </p:sp>
      <p:sp>
        <p:nvSpPr>
          <p:cNvPr id="3" name="Content Placeholder 2"/>
          <p:cNvSpPr>
            <a:spLocks noGrp="1"/>
          </p:cNvSpPr>
          <p:nvPr>
            <p:ph idx="1"/>
          </p:nvPr>
        </p:nvSpPr>
        <p:spPr/>
        <p:txBody>
          <a:bodyPr/>
          <a:lstStyle/>
          <a:p>
            <a:pPr lvl="0"/>
            <a:r>
              <a:rPr lang="lt-LT"/>
              <a:t>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4" name="Date Placeholder 3">
            <a:extLst>
              <a:ext uri="{FF2B5EF4-FFF2-40B4-BE49-F238E27FC236}">
                <a16:creationId xmlns:a16="http://schemas.microsoft.com/office/drawing/2014/main" xmlns="" id="{F6D39E97-BE95-45BF-B872-42DD2ED08E6E}"/>
              </a:ext>
            </a:extLst>
          </p:cNvPr>
          <p:cNvSpPr>
            <a:spLocks noGrp="1"/>
          </p:cNvSpPr>
          <p:nvPr>
            <p:ph type="dt" sz="half" idx="10"/>
          </p:nvPr>
        </p:nvSpPr>
        <p:spPr/>
        <p:txBody>
          <a:bodyPr/>
          <a:lstStyle>
            <a:lvl1pPr>
              <a:defRPr/>
            </a:lvl1pPr>
          </a:lstStyle>
          <a:p>
            <a:pPr>
              <a:defRPr/>
            </a:pPr>
            <a:fld id="{6709CC9B-D543-40FD-B7DB-184E085A8C53}" type="datetimeFigureOut">
              <a:rPr lang="lt-LT"/>
              <a:pPr>
                <a:defRPr/>
              </a:pPr>
              <a:t>2018-11-21</a:t>
            </a:fld>
            <a:endParaRPr lang="lt-LT"/>
          </a:p>
        </p:txBody>
      </p:sp>
      <p:sp>
        <p:nvSpPr>
          <p:cNvPr id="5" name="Footer Placeholder 4">
            <a:extLst>
              <a:ext uri="{FF2B5EF4-FFF2-40B4-BE49-F238E27FC236}">
                <a16:creationId xmlns:a16="http://schemas.microsoft.com/office/drawing/2014/main" xmlns="" id="{F9A789E4-F290-4808-91D7-34567F082A74}"/>
              </a:ext>
            </a:extLst>
          </p:cNvPr>
          <p:cNvSpPr>
            <a:spLocks noGrp="1"/>
          </p:cNvSpPr>
          <p:nvPr>
            <p:ph type="ftr" sz="quarter" idx="11"/>
          </p:nvPr>
        </p:nvSpPr>
        <p:spPr/>
        <p:txBody>
          <a:bodyPr/>
          <a:lstStyle>
            <a:lvl1pPr>
              <a:defRPr/>
            </a:lvl1pPr>
          </a:lstStyle>
          <a:p>
            <a:pPr>
              <a:defRPr/>
            </a:pPr>
            <a:endParaRPr lang="lt-LT"/>
          </a:p>
        </p:txBody>
      </p:sp>
      <p:sp>
        <p:nvSpPr>
          <p:cNvPr id="6" name="Slide Number Placeholder 5">
            <a:extLst>
              <a:ext uri="{FF2B5EF4-FFF2-40B4-BE49-F238E27FC236}">
                <a16:creationId xmlns:a16="http://schemas.microsoft.com/office/drawing/2014/main" xmlns="" id="{428B1815-BD18-4B5E-9BA0-1F43B695629B}"/>
              </a:ext>
            </a:extLst>
          </p:cNvPr>
          <p:cNvSpPr>
            <a:spLocks noGrp="1"/>
          </p:cNvSpPr>
          <p:nvPr>
            <p:ph type="sldNum" sz="quarter" idx="12"/>
          </p:nvPr>
        </p:nvSpPr>
        <p:spPr/>
        <p:txBody>
          <a:bodyPr/>
          <a:lstStyle>
            <a:lvl1pPr>
              <a:defRPr/>
            </a:lvl1pPr>
          </a:lstStyle>
          <a:p>
            <a:pPr>
              <a:defRPr/>
            </a:pPr>
            <a:fld id="{DEE335D2-5239-40F6-A91C-5469352AC6F4}" type="slidenum">
              <a:rPr lang="lt-LT" altLang="lt-LT"/>
              <a:pPr>
                <a:defRPr/>
              </a:pPr>
              <a:t>‹#›</a:t>
            </a:fld>
            <a:endParaRPr lang="lt-LT" altLang="lt-LT"/>
          </a:p>
        </p:txBody>
      </p:sp>
    </p:spTree>
    <p:extLst>
      <p:ext uri="{BB962C8B-B14F-4D97-AF65-F5344CB8AC3E}">
        <p14:creationId xmlns:p14="http://schemas.microsoft.com/office/powerpoint/2010/main" val="904847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nchor="t"/>
          <a:lstStyle>
            <a:lvl1pPr algn="l">
              <a:defRPr sz="4000" b="1" cap="all"/>
            </a:lvl1pPr>
          </a:lstStyle>
          <a:p>
            <a:r>
              <a:rPr lang="lt-LT"/>
              <a:t>Spustelėję redag. ruoš. pavad. stilių</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a:t>Redaguoti šablono teksto stilius</a:t>
            </a:r>
          </a:p>
        </p:txBody>
      </p:sp>
      <p:sp>
        <p:nvSpPr>
          <p:cNvPr id="4" name="Date Placeholder 3">
            <a:extLst>
              <a:ext uri="{FF2B5EF4-FFF2-40B4-BE49-F238E27FC236}">
                <a16:creationId xmlns:a16="http://schemas.microsoft.com/office/drawing/2014/main" xmlns="" id="{C85B2EA8-4831-4B3C-9E45-55A8094CD068}"/>
              </a:ext>
            </a:extLst>
          </p:cNvPr>
          <p:cNvSpPr>
            <a:spLocks noGrp="1"/>
          </p:cNvSpPr>
          <p:nvPr>
            <p:ph type="dt" sz="half" idx="10"/>
          </p:nvPr>
        </p:nvSpPr>
        <p:spPr/>
        <p:txBody>
          <a:bodyPr/>
          <a:lstStyle>
            <a:lvl1pPr>
              <a:defRPr/>
            </a:lvl1pPr>
          </a:lstStyle>
          <a:p>
            <a:pPr>
              <a:defRPr/>
            </a:pPr>
            <a:fld id="{F21AA1BF-1D76-49AA-A01D-3F200F7F4997}" type="datetimeFigureOut">
              <a:rPr lang="lt-LT"/>
              <a:pPr>
                <a:defRPr/>
              </a:pPr>
              <a:t>2018-11-21</a:t>
            </a:fld>
            <a:endParaRPr lang="lt-LT"/>
          </a:p>
        </p:txBody>
      </p:sp>
      <p:sp>
        <p:nvSpPr>
          <p:cNvPr id="5" name="Footer Placeholder 4">
            <a:extLst>
              <a:ext uri="{FF2B5EF4-FFF2-40B4-BE49-F238E27FC236}">
                <a16:creationId xmlns:a16="http://schemas.microsoft.com/office/drawing/2014/main" xmlns="" id="{9E959A5B-566B-4D36-AB9A-0DDEF11ED648}"/>
              </a:ext>
            </a:extLst>
          </p:cNvPr>
          <p:cNvSpPr>
            <a:spLocks noGrp="1"/>
          </p:cNvSpPr>
          <p:nvPr>
            <p:ph type="ftr" sz="quarter" idx="11"/>
          </p:nvPr>
        </p:nvSpPr>
        <p:spPr/>
        <p:txBody>
          <a:bodyPr/>
          <a:lstStyle>
            <a:lvl1pPr>
              <a:defRPr/>
            </a:lvl1pPr>
          </a:lstStyle>
          <a:p>
            <a:pPr>
              <a:defRPr/>
            </a:pPr>
            <a:endParaRPr lang="lt-LT"/>
          </a:p>
        </p:txBody>
      </p:sp>
      <p:sp>
        <p:nvSpPr>
          <p:cNvPr id="6" name="Slide Number Placeholder 5">
            <a:extLst>
              <a:ext uri="{FF2B5EF4-FFF2-40B4-BE49-F238E27FC236}">
                <a16:creationId xmlns:a16="http://schemas.microsoft.com/office/drawing/2014/main" xmlns="" id="{C2DB75A6-5E53-47D5-A613-1973AFD7C6FD}"/>
              </a:ext>
            </a:extLst>
          </p:cNvPr>
          <p:cNvSpPr>
            <a:spLocks noGrp="1"/>
          </p:cNvSpPr>
          <p:nvPr>
            <p:ph type="sldNum" sz="quarter" idx="12"/>
          </p:nvPr>
        </p:nvSpPr>
        <p:spPr/>
        <p:txBody>
          <a:bodyPr/>
          <a:lstStyle>
            <a:lvl1pPr>
              <a:defRPr/>
            </a:lvl1pPr>
          </a:lstStyle>
          <a:p>
            <a:pPr>
              <a:defRPr/>
            </a:pPr>
            <a:fld id="{FBB48138-CB7E-4824-9359-0F2F2F05D7F2}" type="slidenum">
              <a:rPr lang="lt-LT" altLang="lt-LT"/>
              <a:pPr>
                <a:defRPr/>
              </a:pPr>
              <a:t>‹#›</a:t>
            </a:fld>
            <a:endParaRPr lang="lt-LT" altLang="lt-LT"/>
          </a:p>
        </p:txBody>
      </p:sp>
    </p:spTree>
    <p:extLst>
      <p:ext uri="{BB962C8B-B14F-4D97-AF65-F5344CB8AC3E}">
        <p14:creationId xmlns:p14="http://schemas.microsoft.com/office/powerpoint/2010/main" val="42115560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a:t>Spustelėję redag. ruoš. pavad. stilių</a:t>
            </a:r>
          </a:p>
        </p:txBody>
      </p:sp>
      <p:sp>
        <p:nvSpPr>
          <p:cNvPr id="3" name="Content Placeholder 2"/>
          <p:cNvSpPr>
            <a:spLocks noGrp="1"/>
          </p:cNvSpPr>
          <p:nvPr>
            <p:ph sz="half" idx="1"/>
          </p:nvPr>
        </p:nvSpPr>
        <p:spPr>
          <a:xfrm>
            <a:off x="457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a:t>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4" name="Content Placeholder 3"/>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a:t>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5" name="Date Placeholder 3">
            <a:extLst>
              <a:ext uri="{FF2B5EF4-FFF2-40B4-BE49-F238E27FC236}">
                <a16:creationId xmlns:a16="http://schemas.microsoft.com/office/drawing/2014/main" xmlns="" id="{CA73090E-C044-4CD6-AEE3-05E525D62C00}"/>
              </a:ext>
            </a:extLst>
          </p:cNvPr>
          <p:cNvSpPr>
            <a:spLocks noGrp="1"/>
          </p:cNvSpPr>
          <p:nvPr>
            <p:ph type="dt" sz="half" idx="10"/>
          </p:nvPr>
        </p:nvSpPr>
        <p:spPr/>
        <p:txBody>
          <a:bodyPr/>
          <a:lstStyle>
            <a:lvl1pPr>
              <a:defRPr/>
            </a:lvl1pPr>
          </a:lstStyle>
          <a:p>
            <a:pPr>
              <a:defRPr/>
            </a:pPr>
            <a:fld id="{5554FD13-1542-4376-B1A8-276296B2456F}" type="datetimeFigureOut">
              <a:rPr lang="lt-LT"/>
              <a:pPr>
                <a:defRPr/>
              </a:pPr>
              <a:t>2018-11-21</a:t>
            </a:fld>
            <a:endParaRPr lang="lt-LT"/>
          </a:p>
        </p:txBody>
      </p:sp>
      <p:sp>
        <p:nvSpPr>
          <p:cNvPr id="6" name="Footer Placeholder 4">
            <a:extLst>
              <a:ext uri="{FF2B5EF4-FFF2-40B4-BE49-F238E27FC236}">
                <a16:creationId xmlns:a16="http://schemas.microsoft.com/office/drawing/2014/main" xmlns="" id="{A887FCF8-EA63-452B-B20B-650F52ACEEE1}"/>
              </a:ext>
            </a:extLst>
          </p:cNvPr>
          <p:cNvSpPr>
            <a:spLocks noGrp="1"/>
          </p:cNvSpPr>
          <p:nvPr>
            <p:ph type="ftr" sz="quarter" idx="11"/>
          </p:nvPr>
        </p:nvSpPr>
        <p:spPr/>
        <p:txBody>
          <a:bodyPr/>
          <a:lstStyle>
            <a:lvl1pPr>
              <a:defRPr/>
            </a:lvl1pPr>
          </a:lstStyle>
          <a:p>
            <a:pPr>
              <a:defRPr/>
            </a:pPr>
            <a:endParaRPr lang="lt-LT"/>
          </a:p>
        </p:txBody>
      </p:sp>
      <p:sp>
        <p:nvSpPr>
          <p:cNvPr id="7" name="Slide Number Placeholder 5">
            <a:extLst>
              <a:ext uri="{FF2B5EF4-FFF2-40B4-BE49-F238E27FC236}">
                <a16:creationId xmlns:a16="http://schemas.microsoft.com/office/drawing/2014/main" xmlns="" id="{7F5AE5D6-6C0B-4A19-B53B-8C09C632CF64}"/>
              </a:ext>
            </a:extLst>
          </p:cNvPr>
          <p:cNvSpPr>
            <a:spLocks noGrp="1"/>
          </p:cNvSpPr>
          <p:nvPr>
            <p:ph type="sldNum" sz="quarter" idx="12"/>
          </p:nvPr>
        </p:nvSpPr>
        <p:spPr/>
        <p:txBody>
          <a:bodyPr/>
          <a:lstStyle>
            <a:lvl1pPr>
              <a:defRPr/>
            </a:lvl1pPr>
          </a:lstStyle>
          <a:p>
            <a:pPr>
              <a:defRPr/>
            </a:pPr>
            <a:fld id="{B8A03E7C-2A28-43B1-AD14-E7DA8B872FEB}" type="slidenum">
              <a:rPr lang="lt-LT" altLang="lt-LT"/>
              <a:pPr>
                <a:defRPr/>
              </a:pPr>
              <a:t>‹#›</a:t>
            </a:fld>
            <a:endParaRPr lang="lt-LT" altLang="lt-LT"/>
          </a:p>
        </p:txBody>
      </p:sp>
    </p:spTree>
    <p:extLst>
      <p:ext uri="{BB962C8B-B14F-4D97-AF65-F5344CB8AC3E}">
        <p14:creationId xmlns:p14="http://schemas.microsoft.com/office/powerpoint/2010/main" val="29326391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lt-LT"/>
              <a:t>Spustelėję redag. ruoš. pavad. stilių</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Redaguoti šablono teksto stilius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a:t>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Redaguoti šablono teksto stilius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a:t>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7" name="Date Placeholder 3">
            <a:extLst>
              <a:ext uri="{FF2B5EF4-FFF2-40B4-BE49-F238E27FC236}">
                <a16:creationId xmlns:a16="http://schemas.microsoft.com/office/drawing/2014/main" xmlns="" id="{C82BEF16-6C41-4B77-9C42-66EC87CD51DA}"/>
              </a:ext>
            </a:extLst>
          </p:cNvPr>
          <p:cNvSpPr>
            <a:spLocks noGrp="1"/>
          </p:cNvSpPr>
          <p:nvPr>
            <p:ph type="dt" sz="half" idx="10"/>
          </p:nvPr>
        </p:nvSpPr>
        <p:spPr/>
        <p:txBody>
          <a:bodyPr/>
          <a:lstStyle>
            <a:lvl1pPr>
              <a:defRPr/>
            </a:lvl1pPr>
          </a:lstStyle>
          <a:p>
            <a:pPr>
              <a:defRPr/>
            </a:pPr>
            <a:fld id="{53CF73C1-A2D3-452E-8D5D-D475D45A978B}" type="datetimeFigureOut">
              <a:rPr lang="lt-LT"/>
              <a:pPr>
                <a:defRPr/>
              </a:pPr>
              <a:t>2018-11-21</a:t>
            </a:fld>
            <a:endParaRPr lang="lt-LT"/>
          </a:p>
        </p:txBody>
      </p:sp>
      <p:sp>
        <p:nvSpPr>
          <p:cNvPr id="8" name="Footer Placeholder 4">
            <a:extLst>
              <a:ext uri="{FF2B5EF4-FFF2-40B4-BE49-F238E27FC236}">
                <a16:creationId xmlns:a16="http://schemas.microsoft.com/office/drawing/2014/main" xmlns="" id="{5F3E6306-E8D8-4A0F-8B0E-499B70F5038B}"/>
              </a:ext>
            </a:extLst>
          </p:cNvPr>
          <p:cNvSpPr>
            <a:spLocks noGrp="1"/>
          </p:cNvSpPr>
          <p:nvPr>
            <p:ph type="ftr" sz="quarter" idx="11"/>
          </p:nvPr>
        </p:nvSpPr>
        <p:spPr/>
        <p:txBody>
          <a:bodyPr/>
          <a:lstStyle>
            <a:lvl1pPr>
              <a:defRPr/>
            </a:lvl1pPr>
          </a:lstStyle>
          <a:p>
            <a:pPr>
              <a:defRPr/>
            </a:pPr>
            <a:endParaRPr lang="lt-LT"/>
          </a:p>
        </p:txBody>
      </p:sp>
      <p:sp>
        <p:nvSpPr>
          <p:cNvPr id="9" name="Slide Number Placeholder 5">
            <a:extLst>
              <a:ext uri="{FF2B5EF4-FFF2-40B4-BE49-F238E27FC236}">
                <a16:creationId xmlns:a16="http://schemas.microsoft.com/office/drawing/2014/main" xmlns="" id="{8E9B900E-2EB5-4017-AFCF-601A34FCC988}"/>
              </a:ext>
            </a:extLst>
          </p:cNvPr>
          <p:cNvSpPr>
            <a:spLocks noGrp="1"/>
          </p:cNvSpPr>
          <p:nvPr>
            <p:ph type="sldNum" sz="quarter" idx="12"/>
          </p:nvPr>
        </p:nvSpPr>
        <p:spPr/>
        <p:txBody>
          <a:bodyPr/>
          <a:lstStyle>
            <a:lvl1pPr>
              <a:defRPr/>
            </a:lvl1pPr>
          </a:lstStyle>
          <a:p>
            <a:pPr>
              <a:defRPr/>
            </a:pPr>
            <a:fld id="{E227FDCD-3D2B-44E0-A746-C051FE88C80C}" type="slidenum">
              <a:rPr lang="lt-LT" altLang="lt-LT"/>
              <a:pPr>
                <a:defRPr/>
              </a:pPr>
              <a:t>‹#›</a:t>
            </a:fld>
            <a:endParaRPr lang="lt-LT" altLang="lt-LT"/>
          </a:p>
        </p:txBody>
      </p:sp>
    </p:spTree>
    <p:extLst>
      <p:ext uri="{BB962C8B-B14F-4D97-AF65-F5344CB8AC3E}">
        <p14:creationId xmlns:p14="http://schemas.microsoft.com/office/powerpoint/2010/main" val="21317640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a:t>Spustelėję redag. ruoš. pavad. stilių</a:t>
            </a:r>
          </a:p>
        </p:txBody>
      </p:sp>
      <p:sp>
        <p:nvSpPr>
          <p:cNvPr id="3" name="Date Placeholder 3">
            <a:extLst>
              <a:ext uri="{FF2B5EF4-FFF2-40B4-BE49-F238E27FC236}">
                <a16:creationId xmlns:a16="http://schemas.microsoft.com/office/drawing/2014/main" xmlns="" id="{2E3C70E3-20A3-4C58-9D6A-E1FBE0338EDB}"/>
              </a:ext>
            </a:extLst>
          </p:cNvPr>
          <p:cNvSpPr>
            <a:spLocks noGrp="1"/>
          </p:cNvSpPr>
          <p:nvPr>
            <p:ph type="dt" sz="half" idx="10"/>
          </p:nvPr>
        </p:nvSpPr>
        <p:spPr/>
        <p:txBody>
          <a:bodyPr/>
          <a:lstStyle>
            <a:lvl1pPr>
              <a:defRPr/>
            </a:lvl1pPr>
          </a:lstStyle>
          <a:p>
            <a:pPr>
              <a:defRPr/>
            </a:pPr>
            <a:fld id="{1C21F7C7-340E-446A-B99E-2700BA553E20}" type="datetimeFigureOut">
              <a:rPr lang="lt-LT"/>
              <a:pPr>
                <a:defRPr/>
              </a:pPr>
              <a:t>2018-11-21</a:t>
            </a:fld>
            <a:endParaRPr lang="lt-LT"/>
          </a:p>
        </p:txBody>
      </p:sp>
      <p:sp>
        <p:nvSpPr>
          <p:cNvPr id="4" name="Footer Placeholder 4">
            <a:extLst>
              <a:ext uri="{FF2B5EF4-FFF2-40B4-BE49-F238E27FC236}">
                <a16:creationId xmlns:a16="http://schemas.microsoft.com/office/drawing/2014/main" xmlns="" id="{135DE8F4-1F0A-4B31-9C02-37B47C417482}"/>
              </a:ext>
            </a:extLst>
          </p:cNvPr>
          <p:cNvSpPr>
            <a:spLocks noGrp="1"/>
          </p:cNvSpPr>
          <p:nvPr>
            <p:ph type="ftr" sz="quarter" idx="11"/>
          </p:nvPr>
        </p:nvSpPr>
        <p:spPr/>
        <p:txBody>
          <a:bodyPr/>
          <a:lstStyle>
            <a:lvl1pPr>
              <a:defRPr/>
            </a:lvl1pPr>
          </a:lstStyle>
          <a:p>
            <a:pPr>
              <a:defRPr/>
            </a:pPr>
            <a:endParaRPr lang="lt-LT"/>
          </a:p>
        </p:txBody>
      </p:sp>
      <p:sp>
        <p:nvSpPr>
          <p:cNvPr id="5" name="Slide Number Placeholder 5">
            <a:extLst>
              <a:ext uri="{FF2B5EF4-FFF2-40B4-BE49-F238E27FC236}">
                <a16:creationId xmlns:a16="http://schemas.microsoft.com/office/drawing/2014/main" xmlns="" id="{168B1007-2A49-4126-8A64-188C488D27D0}"/>
              </a:ext>
            </a:extLst>
          </p:cNvPr>
          <p:cNvSpPr>
            <a:spLocks noGrp="1"/>
          </p:cNvSpPr>
          <p:nvPr>
            <p:ph type="sldNum" sz="quarter" idx="12"/>
          </p:nvPr>
        </p:nvSpPr>
        <p:spPr/>
        <p:txBody>
          <a:bodyPr/>
          <a:lstStyle>
            <a:lvl1pPr>
              <a:defRPr/>
            </a:lvl1pPr>
          </a:lstStyle>
          <a:p>
            <a:pPr>
              <a:defRPr/>
            </a:pPr>
            <a:fld id="{1060C526-C91D-40C5-A935-949359F7A3AA}" type="slidenum">
              <a:rPr lang="lt-LT" altLang="lt-LT"/>
              <a:pPr>
                <a:defRPr/>
              </a:pPr>
              <a:t>‹#›</a:t>
            </a:fld>
            <a:endParaRPr lang="lt-LT" altLang="lt-LT"/>
          </a:p>
        </p:txBody>
      </p:sp>
    </p:spTree>
    <p:extLst>
      <p:ext uri="{BB962C8B-B14F-4D97-AF65-F5344CB8AC3E}">
        <p14:creationId xmlns:p14="http://schemas.microsoft.com/office/powerpoint/2010/main" val="22943942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xmlns="" id="{D908452F-FDB5-4D63-A143-AC58A0B61699}"/>
              </a:ext>
            </a:extLst>
          </p:cNvPr>
          <p:cNvSpPr>
            <a:spLocks noGrp="1"/>
          </p:cNvSpPr>
          <p:nvPr>
            <p:ph type="dt" sz="half" idx="10"/>
          </p:nvPr>
        </p:nvSpPr>
        <p:spPr/>
        <p:txBody>
          <a:bodyPr/>
          <a:lstStyle>
            <a:lvl1pPr>
              <a:defRPr/>
            </a:lvl1pPr>
          </a:lstStyle>
          <a:p>
            <a:pPr>
              <a:defRPr/>
            </a:pPr>
            <a:fld id="{DD78B0C5-47F2-488A-81B0-C6847C0BB1C0}" type="datetimeFigureOut">
              <a:rPr lang="lt-LT"/>
              <a:pPr>
                <a:defRPr/>
              </a:pPr>
              <a:t>2018-11-21</a:t>
            </a:fld>
            <a:endParaRPr lang="lt-LT"/>
          </a:p>
        </p:txBody>
      </p:sp>
      <p:sp>
        <p:nvSpPr>
          <p:cNvPr id="3" name="Footer Placeholder 4">
            <a:extLst>
              <a:ext uri="{FF2B5EF4-FFF2-40B4-BE49-F238E27FC236}">
                <a16:creationId xmlns:a16="http://schemas.microsoft.com/office/drawing/2014/main" xmlns="" id="{56616FE3-86EA-4589-8DE0-4FCF6E9E1818}"/>
              </a:ext>
            </a:extLst>
          </p:cNvPr>
          <p:cNvSpPr>
            <a:spLocks noGrp="1"/>
          </p:cNvSpPr>
          <p:nvPr>
            <p:ph type="ftr" sz="quarter" idx="11"/>
          </p:nvPr>
        </p:nvSpPr>
        <p:spPr/>
        <p:txBody>
          <a:bodyPr/>
          <a:lstStyle>
            <a:lvl1pPr>
              <a:defRPr/>
            </a:lvl1pPr>
          </a:lstStyle>
          <a:p>
            <a:pPr>
              <a:defRPr/>
            </a:pPr>
            <a:endParaRPr lang="lt-LT"/>
          </a:p>
        </p:txBody>
      </p:sp>
      <p:sp>
        <p:nvSpPr>
          <p:cNvPr id="4" name="Slide Number Placeholder 5">
            <a:extLst>
              <a:ext uri="{FF2B5EF4-FFF2-40B4-BE49-F238E27FC236}">
                <a16:creationId xmlns:a16="http://schemas.microsoft.com/office/drawing/2014/main" xmlns="" id="{9F0BAFD3-D014-4F25-9BE8-083376A6BF30}"/>
              </a:ext>
            </a:extLst>
          </p:cNvPr>
          <p:cNvSpPr>
            <a:spLocks noGrp="1"/>
          </p:cNvSpPr>
          <p:nvPr>
            <p:ph type="sldNum" sz="quarter" idx="12"/>
          </p:nvPr>
        </p:nvSpPr>
        <p:spPr/>
        <p:txBody>
          <a:bodyPr/>
          <a:lstStyle>
            <a:lvl1pPr>
              <a:defRPr/>
            </a:lvl1pPr>
          </a:lstStyle>
          <a:p>
            <a:pPr>
              <a:defRPr/>
            </a:pPr>
            <a:fld id="{D931665B-1314-4D60-87B9-C306A6876FEC}" type="slidenum">
              <a:rPr lang="lt-LT" altLang="lt-LT"/>
              <a:pPr>
                <a:defRPr/>
              </a:pPr>
              <a:t>‹#›</a:t>
            </a:fld>
            <a:endParaRPr lang="lt-LT" altLang="lt-LT"/>
          </a:p>
        </p:txBody>
      </p:sp>
    </p:spTree>
    <p:extLst>
      <p:ext uri="{BB962C8B-B14F-4D97-AF65-F5344CB8AC3E}">
        <p14:creationId xmlns:p14="http://schemas.microsoft.com/office/powerpoint/2010/main" val="8012329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lt-LT"/>
              <a:t>Spustelėję redag. ruoš. pavad. stilių</a:t>
            </a:r>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t-LT"/>
              <a:t>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a:t>Redaguoti šablono teksto stilius</a:t>
            </a:r>
          </a:p>
        </p:txBody>
      </p:sp>
      <p:sp>
        <p:nvSpPr>
          <p:cNvPr id="5" name="Date Placeholder 3">
            <a:extLst>
              <a:ext uri="{FF2B5EF4-FFF2-40B4-BE49-F238E27FC236}">
                <a16:creationId xmlns:a16="http://schemas.microsoft.com/office/drawing/2014/main" xmlns="" id="{31AEFE0B-2AA8-4E5A-BF14-AC6A80C2F99C}"/>
              </a:ext>
            </a:extLst>
          </p:cNvPr>
          <p:cNvSpPr>
            <a:spLocks noGrp="1"/>
          </p:cNvSpPr>
          <p:nvPr>
            <p:ph type="dt" sz="half" idx="10"/>
          </p:nvPr>
        </p:nvSpPr>
        <p:spPr/>
        <p:txBody>
          <a:bodyPr/>
          <a:lstStyle>
            <a:lvl1pPr>
              <a:defRPr/>
            </a:lvl1pPr>
          </a:lstStyle>
          <a:p>
            <a:pPr>
              <a:defRPr/>
            </a:pPr>
            <a:fld id="{1F671DB6-0ED8-4CDC-B458-A9BC93310775}" type="datetimeFigureOut">
              <a:rPr lang="lt-LT"/>
              <a:pPr>
                <a:defRPr/>
              </a:pPr>
              <a:t>2018-11-21</a:t>
            </a:fld>
            <a:endParaRPr lang="lt-LT"/>
          </a:p>
        </p:txBody>
      </p:sp>
      <p:sp>
        <p:nvSpPr>
          <p:cNvPr id="6" name="Footer Placeholder 4">
            <a:extLst>
              <a:ext uri="{FF2B5EF4-FFF2-40B4-BE49-F238E27FC236}">
                <a16:creationId xmlns:a16="http://schemas.microsoft.com/office/drawing/2014/main" xmlns="" id="{8038292C-F7EB-45AB-9F33-AE97CC98465C}"/>
              </a:ext>
            </a:extLst>
          </p:cNvPr>
          <p:cNvSpPr>
            <a:spLocks noGrp="1"/>
          </p:cNvSpPr>
          <p:nvPr>
            <p:ph type="ftr" sz="quarter" idx="11"/>
          </p:nvPr>
        </p:nvSpPr>
        <p:spPr/>
        <p:txBody>
          <a:bodyPr/>
          <a:lstStyle>
            <a:lvl1pPr>
              <a:defRPr/>
            </a:lvl1pPr>
          </a:lstStyle>
          <a:p>
            <a:pPr>
              <a:defRPr/>
            </a:pPr>
            <a:endParaRPr lang="lt-LT"/>
          </a:p>
        </p:txBody>
      </p:sp>
      <p:sp>
        <p:nvSpPr>
          <p:cNvPr id="7" name="Slide Number Placeholder 5">
            <a:extLst>
              <a:ext uri="{FF2B5EF4-FFF2-40B4-BE49-F238E27FC236}">
                <a16:creationId xmlns:a16="http://schemas.microsoft.com/office/drawing/2014/main" xmlns="" id="{AA28031A-C178-4658-B1E1-ED196E68BEF5}"/>
              </a:ext>
            </a:extLst>
          </p:cNvPr>
          <p:cNvSpPr>
            <a:spLocks noGrp="1"/>
          </p:cNvSpPr>
          <p:nvPr>
            <p:ph type="sldNum" sz="quarter" idx="12"/>
          </p:nvPr>
        </p:nvSpPr>
        <p:spPr/>
        <p:txBody>
          <a:bodyPr/>
          <a:lstStyle>
            <a:lvl1pPr>
              <a:defRPr/>
            </a:lvl1pPr>
          </a:lstStyle>
          <a:p>
            <a:pPr>
              <a:defRPr/>
            </a:pPr>
            <a:fld id="{A01864BD-B606-45A5-91CB-FE1525FA06CB}" type="slidenum">
              <a:rPr lang="lt-LT" altLang="lt-LT"/>
              <a:pPr>
                <a:defRPr/>
              </a:pPr>
              <a:t>‹#›</a:t>
            </a:fld>
            <a:endParaRPr lang="lt-LT" altLang="lt-LT"/>
          </a:p>
        </p:txBody>
      </p:sp>
    </p:spTree>
    <p:extLst>
      <p:ext uri="{BB962C8B-B14F-4D97-AF65-F5344CB8AC3E}">
        <p14:creationId xmlns:p14="http://schemas.microsoft.com/office/powerpoint/2010/main" val="870769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lt-LT"/>
              <a:t>Spustelėję redag. ruoš. pavad. stilių</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lt-LT" noProof="0"/>
              <a:t>Spustelėkite piktogr. norėdami įtraukti pav.</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a:t>Redaguoti šablono teksto stilius</a:t>
            </a:r>
          </a:p>
        </p:txBody>
      </p:sp>
      <p:sp>
        <p:nvSpPr>
          <p:cNvPr id="5" name="Date Placeholder 3">
            <a:extLst>
              <a:ext uri="{FF2B5EF4-FFF2-40B4-BE49-F238E27FC236}">
                <a16:creationId xmlns:a16="http://schemas.microsoft.com/office/drawing/2014/main" xmlns="" id="{44D5930A-FED7-4605-8BF9-00A94C7BE7C9}"/>
              </a:ext>
            </a:extLst>
          </p:cNvPr>
          <p:cNvSpPr>
            <a:spLocks noGrp="1"/>
          </p:cNvSpPr>
          <p:nvPr>
            <p:ph type="dt" sz="half" idx="10"/>
          </p:nvPr>
        </p:nvSpPr>
        <p:spPr/>
        <p:txBody>
          <a:bodyPr/>
          <a:lstStyle>
            <a:lvl1pPr>
              <a:defRPr/>
            </a:lvl1pPr>
          </a:lstStyle>
          <a:p>
            <a:pPr>
              <a:defRPr/>
            </a:pPr>
            <a:fld id="{C74B19AA-50D6-4FA7-8C74-677B8FBFA2B4}" type="datetimeFigureOut">
              <a:rPr lang="lt-LT"/>
              <a:pPr>
                <a:defRPr/>
              </a:pPr>
              <a:t>2018-11-21</a:t>
            </a:fld>
            <a:endParaRPr lang="lt-LT"/>
          </a:p>
        </p:txBody>
      </p:sp>
      <p:sp>
        <p:nvSpPr>
          <p:cNvPr id="6" name="Footer Placeholder 4">
            <a:extLst>
              <a:ext uri="{FF2B5EF4-FFF2-40B4-BE49-F238E27FC236}">
                <a16:creationId xmlns:a16="http://schemas.microsoft.com/office/drawing/2014/main" xmlns="" id="{3C2178CF-0A52-4948-AD91-893E62452F95}"/>
              </a:ext>
            </a:extLst>
          </p:cNvPr>
          <p:cNvSpPr>
            <a:spLocks noGrp="1"/>
          </p:cNvSpPr>
          <p:nvPr>
            <p:ph type="ftr" sz="quarter" idx="11"/>
          </p:nvPr>
        </p:nvSpPr>
        <p:spPr/>
        <p:txBody>
          <a:bodyPr/>
          <a:lstStyle>
            <a:lvl1pPr>
              <a:defRPr/>
            </a:lvl1pPr>
          </a:lstStyle>
          <a:p>
            <a:pPr>
              <a:defRPr/>
            </a:pPr>
            <a:endParaRPr lang="lt-LT"/>
          </a:p>
        </p:txBody>
      </p:sp>
      <p:sp>
        <p:nvSpPr>
          <p:cNvPr id="7" name="Slide Number Placeholder 5">
            <a:extLst>
              <a:ext uri="{FF2B5EF4-FFF2-40B4-BE49-F238E27FC236}">
                <a16:creationId xmlns:a16="http://schemas.microsoft.com/office/drawing/2014/main" xmlns="" id="{B577702E-1A41-4CB3-B6F9-3A311D0A9363}"/>
              </a:ext>
            </a:extLst>
          </p:cNvPr>
          <p:cNvSpPr>
            <a:spLocks noGrp="1"/>
          </p:cNvSpPr>
          <p:nvPr>
            <p:ph type="sldNum" sz="quarter" idx="12"/>
          </p:nvPr>
        </p:nvSpPr>
        <p:spPr/>
        <p:txBody>
          <a:bodyPr/>
          <a:lstStyle>
            <a:lvl1pPr>
              <a:defRPr/>
            </a:lvl1pPr>
          </a:lstStyle>
          <a:p>
            <a:pPr>
              <a:defRPr/>
            </a:pPr>
            <a:fld id="{79DEE85F-2C52-4DD2-AE2C-F7CFD7C53F06}" type="slidenum">
              <a:rPr lang="lt-LT" altLang="lt-LT"/>
              <a:pPr>
                <a:defRPr/>
              </a:pPr>
              <a:t>‹#›</a:t>
            </a:fld>
            <a:endParaRPr lang="lt-LT" altLang="lt-LT"/>
          </a:p>
        </p:txBody>
      </p:sp>
    </p:spTree>
    <p:extLst>
      <p:ext uri="{BB962C8B-B14F-4D97-AF65-F5344CB8AC3E}">
        <p14:creationId xmlns:p14="http://schemas.microsoft.com/office/powerpoint/2010/main" val="15571946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xmlns="" id="{89226265-46AF-4A61-96BB-D1A37DDCDF1A}"/>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lt-LT" altLang="lt-LT"/>
              <a:t>Spustelėję redag. ruoš. pavad. stilių</a:t>
            </a:r>
          </a:p>
        </p:txBody>
      </p:sp>
      <p:sp>
        <p:nvSpPr>
          <p:cNvPr id="1027" name="Text Placeholder 2">
            <a:extLst>
              <a:ext uri="{FF2B5EF4-FFF2-40B4-BE49-F238E27FC236}">
                <a16:creationId xmlns:a16="http://schemas.microsoft.com/office/drawing/2014/main" xmlns="" id="{A48B09D4-B11E-4B49-A82E-42E7D9287695}"/>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lt-LT" altLang="lt-LT"/>
              <a:t>Redaguoti šablono teksto stilius</a:t>
            </a:r>
          </a:p>
          <a:p>
            <a:pPr lvl="1"/>
            <a:r>
              <a:rPr lang="lt-LT" altLang="lt-LT"/>
              <a:t>Antras lygis</a:t>
            </a:r>
          </a:p>
          <a:p>
            <a:pPr lvl="2"/>
            <a:r>
              <a:rPr lang="lt-LT" altLang="lt-LT"/>
              <a:t>Trečias lygis</a:t>
            </a:r>
          </a:p>
          <a:p>
            <a:pPr lvl="3"/>
            <a:r>
              <a:rPr lang="lt-LT" altLang="lt-LT"/>
              <a:t>Ketvirtas lygis</a:t>
            </a:r>
          </a:p>
          <a:p>
            <a:pPr lvl="4"/>
            <a:r>
              <a:rPr lang="lt-LT" altLang="lt-LT"/>
              <a:t>Penktas lygis</a:t>
            </a:r>
          </a:p>
        </p:txBody>
      </p:sp>
      <p:sp>
        <p:nvSpPr>
          <p:cNvPr id="4" name="Date Placeholder 3">
            <a:extLst>
              <a:ext uri="{FF2B5EF4-FFF2-40B4-BE49-F238E27FC236}">
                <a16:creationId xmlns:a16="http://schemas.microsoft.com/office/drawing/2014/main" xmlns="" id="{63A82851-B7F2-4725-856D-DBD30729BFF2}"/>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C0315265-0C55-47C9-A78E-D3495CB74258}" type="datetimeFigureOut">
              <a:rPr lang="lt-LT"/>
              <a:pPr>
                <a:defRPr/>
              </a:pPr>
              <a:t>2018-11-21</a:t>
            </a:fld>
            <a:endParaRPr lang="lt-LT"/>
          </a:p>
        </p:txBody>
      </p:sp>
      <p:sp>
        <p:nvSpPr>
          <p:cNvPr id="5" name="Footer Placeholder 4">
            <a:extLst>
              <a:ext uri="{FF2B5EF4-FFF2-40B4-BE49-F238E27FC236}">
                <a16:creationId xmlns:a16="http://schemas.microsoft.com/office/drawing/2014/main" xmlns="" id="{C542BD7F-A989-40D9-BDD7-9271A84A89DE}"/>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lt-LT"/>
          </a:p>
        </p:txBody>
      </p:sp>
      <p:sp>
        <p:nvSpPr>
          <p:cNvPr id="6" name="Slide Number Placeholder 5">
            <a:extLst>
              <a:ext uri="{FF2B5EF4-FFF2-40B4-BE49-F238E27FC236}">
                <a16:creationId xmlns:a16="http://schemas.microsoft.com/office/drawing/2014/main" xmlns="" id="{74BFB7F2-646B-46BE-8E3E-02B56FA120BF}"/>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defRPr>
            </a:lvl1pPr>
          </a:lstStyle>
          <a:p>
            <a:pPr>
              <a:defRPr/>
            </a:pPr>
            <a:fld id="{743EC4DA-5D72-45E8-8B1E-E7C0F6973A6F}" type="slidenum">
              <a:rPr lang="lt-LT" altLang="lt-LT"/>
              <a:pPr>
                <a:defRPr/>
              </a:pPr>
              <a:t>‹#›</a:t>
            </a:fld>
            <a:endParaRPr lang="lt-LT" altLang="lt-L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Telsiu.apskritis@vaikoteises.lt" TargetMode="Externa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hyperlink" Target="mailto:info@vaikoteises.lt"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7749" y="1490009"/>
            <a:ext cx="7346620" cy="2800767"/>
          </a:xfrm>
          <a:prstGeom prst="rect">
            <a:avLst/>
          </a:prstGeom>
          <a:noFill/>
        </p:spPr>
        <p:txBody>
          <a:bodyPr wrap="square" rtlCol="0" anchor="t">
            <a:spAutoFit/>
          </a:bodyPr>
          <a:lstStyle/>
          <a:p>
            <a:pPr algn="ctr"/>
            <a:r>
              <a:rPr lang="fi-FI" altLang="lt-LT" sz="4800" b="1" kern="0" dirty="0">
                <a:solidFill>
                  <a:schemeClr val="accent1"/>
                </a:solidFill>
                <a:latin typeface="Arial"/>
                <a:ea typeface="+mj-ea"/>
                <a:cs typeface="+mj-cs"/>
              </a:rPr>
              <a:t>Vaiko teisių apsaugos sistemos pertvarka</a:t>
            </a:r>
            <a:endParaRPr lang="lt-LT" altLang="lt-LT" sz="4800" b="1" kern="0" dirty="0">
              <a:solidFill>
                <a:schemeClr val="accent1"/>
              </a:solidFill>
              <a:latin typeface="Arial"/>
              <a:ea typeface="+mj-ea"/>
              <a:cs typeface="+mj-cs"/>
            </a:endParaRPr>
          </a:p>
          <a:p>
            <a:pPr algn="ctr"/>
            <a:r>
              <a:rPr lang="lt-LT" altLang="lt-LT" sz="3200" b="1" kern="0" dirty="0">
                <a:solidFill>
                  <a:schemeClr val="accent1"/>
                </a:solidFill>
                <a:latin typeface="Arial"/>
                <a:ea typeface="+mj-ea"/>
                <a:cs typeface="+mj-cs"/>
              </a:rPr>
              <a:t>(2018 m. liepos – spalio mėn.)</a:t>
            </a:r>
            <a:endParaRPr lang="lt-LT" altLang="lt-LT" sz="3200" b="1" kern="0" dirty="0">
              <a:solidFill>
                <a:schemeClr val="accent1"/>
              </a:solidFill>
              <a:latin typeface="Arial"/>
              <a:ea typeface="+mj-ea"/>
              <a:cs typeface="Arial"/>
            </a:endParaRPr>
          </a:p>
          <a:p>
            <a:endParaRPr lang="fi-FI" altLang="lt-LT" sz="4800" b="1" kern="0" dirty="0">
              <a:solidFill>
                <a:srgbClr val="000000"/>
              </a:solidFill>
              <a:latin typeface="Arial"/>
              <a:ea typeface="+mj-ea"/>
              <a:cs typeface="+mj-cs"/>
            </a:endParaRPr>
          </a:p>
        </p:txBody>
      </p:sp>
      <p:sp>
        <p:nvSpPr>
          <p:cNvPr id="6" name="TextBox 5"/>
          <p:cNvSpPr txBox="1"/>
          <p:nvPr/>
        </p:nvSpPr>
        <p:spPr>
          <a:xfrm rot="16200000">
            <a:off x="7157963" y="2584388"/>
            <a:ext cx="3176650" cy="292388"/>
          </a:xfrm>
          <a:prstGeom prst="rect">
            <a:avLst/>
          </a:prstGeom>
          <a:noFill/>
        </p:spPr>
        <p:txBody>
          <a:bodyPr wrap="square" rtlCol="0" anchor="t">
            <a:spAutoFit/>
          </a:bodyPr>
          <a:lstStyle/>
          <a:p>
            <a:pPr algn="ctr"/>
            <a:r>
              <a:rPr lang="en-US" sz="1300" b="1" dirty="0">
                <a:solidFill>
                  <a:schemeClr val="accent5"/>
                </a:solidFill>
              </a:rPr>
              <a:t>2018 m. </a:t>
            </a:r>
            <a:r>
              <a:rPr lang="en-US" sz="1300" b="1" dirty="0" err="1">
                <a:solidFill>
                  <a:schemeClr val="accent5"/>
                </a:solidFill>
              </a:rPr>
              <a:t>lapkričio</a:t>
            </a:r>
            <a:r>
              <a:rPr lang="en-US" sz="1300" b="1" dirty="0">
                <a:solidFill>
                  <a:schemeClr val="accent5"/>
                </a:solidFill>
              </a:rPr>
              <a:t> </a:t>
            </a:r>
            <a:r>
              <a:rPr lang="lt-LT" sz="1300" b="1" dirty="0" smtClean="0">
                <a:solidFill>
                  <a:schemeClr val="accent5"/>
                </a:solidFill>
              </a:rPr>
              <a:t>20 </a:t>
            </a:r>
            <a:r>
              <a:rPr lang="en-US" sz="1300" b="1" dirty="0">
                <a:solidFill>
                  <a:schemeClr val="accent5"/>
                </a:solidFill>
              </a:rPr>
              <a:t>d.</a:t>
            </a:r>
            <a:r>
              <a:rPr lang="en-US" sz="1300" dirty="0">
                <a:solidFill>
                  <a:schemeClr val="accent5"/>
                </a:solidFill>
              </a:rPr>
              <a:t>, </a:t>
            </a:r>
            <a:r>
              <a:rPr lang="lt-LT" sz="1300" dirty="0" smtClean="0">
                <a:solidFill>
                  <a:schemeClr val="accent5"/>
                </a:solidFill>
              </a:rPr>
              <a:t>Plungė</a:t>
            </a:r>
            <a:endParaRPr lang="lt-LT" sz="1300" dirty="0">
              <a:solidFill>
                <a:schemeClr val="accent5"/>
              </a:solidFill>
            </a:endParaRPr>
          </a:p>
        </p:txBody>
      </p:sp>
      <p:sp>
        <p:nvSpPr>
          <p:cNvPr id="2" name="Rectangle 1">
            <a:extLst>
              <a:ext uri="{FF2B5EF4-FFF2-40B4-BE49-F238E27FC236}">
                <a16:creationId xmlns:a16="http://schemas.microsoft.com/office/drawing/2014/main" xmlns="" id="{BCBCB557-6F6E-420A-B3DC-79CC437030FA}"/>
              </a:ext>
            </a:extLst>
          </p:cNvPr>
          <p:cNvSpPr/>
          <p:nvPr/>
        </p:nvSpPr>
        <p:spPr>
          <a:xfrm>
            <a:off x="4028094" y="4607748"/>
            <a:ext cx="4572000" cy="830997"/>
          </a:xfrm>
          <a:prstGeom prst="rect">
            <a:avLst/>
          </a:prstGeom>
        </p:spPr>
        <p:txBody>
          <a:bodyPr>
            <a:spAutoFit/>
          </a:bodyPr>
          <a:lstStyle/>
          <a:p>
            <a:pPr algn="r"/>
            <a:r>
              <a:rPr lang="lt-LT" sz="1200" b="1" dirty="0"/>
              <a:t>Valstybės vaiko teisių apsaugos ir įvaikinimo tarnybos prie Socialinės apsaugos ir darbo </a:t>
            </a:r>
            <a:r>
              <a:rPr lang="lt-LT" sz="1200" b="1" dirty="0" smtClean="0"/>
              <a:t>ministerijos</a:t>
            </a:r>
          </a:p>
          <a:p>
            <a:pPr algn="r"/>
            <a:r>
              <a:rPr lang="lt-LT" sz="1200" b="1" dirty="0" smtClean="0"/>
              <a:t>Telšių apskrities vaiko teisių apsaugos skyriaus Plungės rajone patarėja Irmantė </a:t>
            </a:r>
            <a:r>
              <a:rPr lang="lt-LT" sz="1200" b="1" dirty="0" err="1" smtClean="0"/>
              <a:t>Batakienė</a:t>
            </a:r>
            <a:endParaRPr lang="lt-LT" sz="1200" b="1" dirty="0"/>
          </a:p>
        </p:txBody>
      </p:sp>
    </p:spTree>
    <p:extLst>
      <p:ext uri="{BB962C8B-B14F-4D97-AF65-F5344CB8AC3E}">
        <p14:creationId xmlns:p14="http://schemas.microsoft.com/office/powerpoint/2010/main" val="39531390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xmlns="" id="{01EEF75C-0AD6-4011-B509-0FFD2763688C}"/>
              </a:ext>
            </a:extLst>
          </p:cNvPr>
          <p:cNvSpPr>
            <a:spLocks noGrp="1"/>
          </p:cNvSpPr>
          <p:nvPr>
            <p:ph type="title"/>
          </p:nvPr>
        </p:nvSpPr>
        <p:spPr>
          <a:xfrm>
            <a:off x="295482" y="940882"/>
            <a:ext cx="8424936" cy="857250"/>
          </a:xfrm>
        </p:spPr>
        <p:txBody>
          <a:bodyPr>
            <a:noAutofit/>
          </a:bodyPr>
          <a:lstStyle/>
          <a:p>
            <a:r>
              <a:rPr lang="lt-LT" sz="3600" b="1" dirty="0" smtClean="0">
                <a:latin typeface="Times New Roman" panose="02020603050405020304" pitchFamily="18" charset="0"/>
                <a:ea typeface="+mj-lt"/>
                <a:cs typeface="Times New Roman" panose="02020603050405020304" pitchFamily="18" charset="0"/>
              </a:rPr>
              <a:t>Apsaugoti (paimti) 8 vaikai iš jiems nesaugios aplinkos</a:t>
            </a:r>
            <a:r>
              <a:rPr lang="lt-LT" sz="3600" b="1" dirty="0">
                <a:latin typeface="Times New Roman" panose="02020603050405020304" pitchFamily="18" charset="0"/>
                <a:ea typeface="+mj-lt"/>
                <a:cs typeface="Times New Roman" panose="02020603050405020304" pitchFamily="18" charset="0"/>
              </a:rPr>
              <a:t> </a:t>
            </a:r>
            <a:br>
              <a:rPr lang="lt-LT" sz="3600" b="1" dirty="0">
                <a:latin typeface="Times New Roman" panose="02020603050405020304" pitchFamily="18" charset="0"/>
                <a:ea typeface="+mj-lt"/>
                <a:cs typeface="Times New Roman" panose="02020603050405020304" pitchFamily="18" charset="0"/>
              </a:rPr>
            </a:br>
            <a:r>
              <a:rPr lang="lt-LT" sz="3600" b="1" dirty="0">
                <a:latin typeface="Times New Roman" panose="02020603050405020304" pitchFamily="18" charset="0"/>
                <a:cs typeface="Times New Roman" panose="02020603050405020304" pitchFamily="18" charset="0"/>
              </a:rPr>
              <a:t>(2018-07-01 – 2018-10-31)</a:t>
            </a:r>
          </a:p>
        </p:txBody>
      </p:sp>
      <p:sp>
        <p:nvSpPr>
          <p:cNvPr id="3" name="Turinio vietos rezervavimo ženklas 2">
            <a:extLst>
              <a:ext uri="{FF2B5EF4-FFF2-40B4-BE49-F238E27FC236}">
                <a16:creationId xmlns:a16="http://schemas.microsoft.com/office/drawing/2014/main" xmlns="" id="{D53C56FD-064A-46AB-B228-221D0E19976B}"/>
              </a:ext>
            </a:extLst>
          </p:cNvPr>
          <p:cNvSpPr>
            <a:spLocks noGrp="1"/>
          </p:cNvSpPr>
          <p:nvPr>
            <p:ph idx="1"/>
          </p:nvPr>
        </p:nvSpPr>
        <p:spPr>
          <a:xfrm>
            <a:off x="395536" y="2204864"/>
            <a:ext cx="7776864" cy="3662952"/>
          </a:xfrm>
        </p:spPr>
        <p:txBody>
          <a:bodyPr vert="horz" wrap="square" lIns="91440" tIns="45720" rIns="91440" bIns="45720" numCol="1" rtlCol="0" anchor="t" anchorCtr="0" compatLnSpc="1">
            <a:prstTxWarp prst="textNoShape">
              <a:avLst/>
            </a:prstTxWarp>
            <a:normAutofit/>
          </a:bodyPr>
          <a:lstStyle/>
          <a:p>
            <a:endParaRPr lang="lt-LT" sz="1500" dirty="0">
              <a:cs typeface="Calibri"/>
            </a:endParaRPr>
          </a:p>
          <a:p>
            <a:pPr algn="just"/>
            <a:endParaRPr lang="en-US" sz="1500" dirty="0">
              <a:cs typeface="Calibri"/>
            </a:endParaRPr>
          </a:p>
          <a:p>
            <a:pPr marL="0" indent="0" algn="just">
              <a:buNone/>
            </a:pPr>
            <a:r>
              <a:rPr lang="lt-LT" sz="2800" b="1" dirty="0">
                <a:latin typeface="Times New Roman" panose="02020603050405020304" pitchFamily="18" charset="0"/>
                <a:cs typeface="Times New Roman" panose="02020603050405020304" pitchFamily="18" charset="0"/>
              </a:rPr>
              <a:t>Ne darbo valandomis ir ne darbo dienomis vaikų, kuriuos reikėjo apsaugoti (paimti), </a:t>
            </a:r>
            <a:r>
              <a:rPr lang="lt-LT" sz="2800" dirty="0">
                <a:latin typeface="Times New Roman" panose="02020603050405020304" pitchFamily="18" charset="0"/>
                <a:cs typeface="Times New Roman" panose="02020603050405020304" pitchFamily="18" charset="0"/>
              </a:rPr>
              <a:t> </a:t>
            </a:r>
            <a:r>
              <a:rPr lang="lt-LT" sz="2800" b="1" dirty="0">
                <a:latin typeface="Times New Roman" panose="02020603050405020304" pitchFamily="18" charset="0"/>
                <a:cs typeface="Times New Roman" panose="02020603050405020304" pitchFamily="18" charset="0"/>
              </a:rPr>
              <a:t>buvo </a:t>
            </a:r>
            <a:r>
              <a:rPr lang="lt-LT" sz="2800" b="1" dirty="0" smtClean="0">
                <a:latin typeface="Times New Roman" panose="02020603050405020304" pitchFamily="18" charset="0"/>
                <a:cs typeface="Times New Roman" panose="02020603050405020304" pitchFamily="18" charset="0"/>
              </a:rPr>
              <a:t>daugiau </a:t>
            </a:r>
            <a:r>
              <a:rPr lang="lt-LT" sz="2800" b="1" dirty="0">
                <a:latin typeface="Times New Roman" panose="02020603050405020304" pitchFamily="18" charset="0"/>
                <a:cs typeface="Times New Roman" panose="02020603050405020304" pitchFamily="18" charset="0"/>
              </a:rPr>
              <a:t>negu darbo dienomis, darbo valandomis. </a:t>
            </a:r>
            <a:endParaRPr lang="en-US" sz="2800" dirty="0">
              <a:latin typeface="Times New Roman" panose="02020603050405020304" pitchFamily="18" charset="0"/>
              <a:cs typeface="Times New Roman" panose="02020603050405020304" pitchFamily="18" charset="0"/>
            </a:endParaRPr>
          </a:p>
          <a:p>
            <a:endParaRPr lang="lt-LT" sz="1500" b="1" dirty="0" smtClean="0">
              <a:cs typeface="Calibri"/>
            </a:endParaRPr>
          </a:p>
          <a:p>
            <a:r>
              <a:rPr lang="lt-LT" sz="2800" b="1" dirty="0" smtClean="0">
                <a:latin typeface="Times New Roman" panose="02020603050405020304" pitchFamily="18" charset="0"/>
                <a:cs typeface="Times New Roman" panose="02020603050405020304" pitchFamily="18" charset="0"/>
              </a:rPr>
              <a:t>Ne darbo dienomis iš nesaugios aplinkos paimti 5 vaikai, darbo laiku 3 vaikai.</a:t>
            </a:r>
            <a:endParaRPr lang="lt-LT" sz="2800" b="1" dirty="0">
              <a:latin typeface="Times New Roman" panose="02020603050405020304" pitchFamily="18" charset="0"/>
              <a:cs typeface="Times New Roman" panose="02020603050405020304" pitchFamily="18" charset="0"/>
            </a:endParaRPr>
          </a:p>
          <a:p>
            <a:pPr marL="0" indent="0">
              <a:buNone/>
            </a:pPr>
            <a:endParaRPr lang="lt-LT" dirty="0">
              <a:cs typeface="Calibri"/>
            </a:endParaRPr>
          </a:p>
        </p:txBody>
      </p:sp>
    </p:spTree>
    <p:extLst>
      <p:ext uri="{BB962C8B-B14F-4D97-AF65-F5344CB8AC3E}">
        <p14:creationId xmlns:p14="http://schemas.microsoft.com/office/powerpoint/2010/main" val="40433308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395536" y="404664"/>
            <a:ext cx="8229600" cy="1786210"/>
          </a:xfrm>
        </p:spPr>
        <p:txBody>
          <a:bodyPr/>
          <a:lstStyle/>
          <a:p>
            <a:r>
              <a:rPr lang="lt-LT" sz="4000" dirty="0">
                <a:solidFill>
                  <a:prstClr val="black"/>
                </a:solidFill>
                <a:latin typeface="Times New Roman" panose="02020603050405020304" pitchFamily="18" charset="0"/>
                <a:cs typeface="Times New Roman" panose="02020603050405020304" pitchFamily="18" charset="0"/>
              </a:rPr>
              <a:t>Vaikų, kurie paimti iš jiems nesaugios aplinkos ir apgyvendinti saugioje aplinkoje, atvejų skaičius</a:t>
            </a:r>
            <a:endParaRPr lang="lt-LT" dirty="0"/>
          </a:p>
        </p:txBody>
      </p:sp>
      <p:sp>
        <p:nvSpPr>
          <p:cNvPr id="3" name="Turinio vietos rezervavimo ženklas 2"/>
          <p:cNvSpPr>
            <a:spLocks noGrp="1"/>
          </p:cNvSpPr>
          <p:nvPr>
            <p:ph idx="1"/>
          </p:nvPr>
        </p:nvSpPr>
        <p:spPr>
          <a:xfrm>
            <a:off x="395536" y="2780927"/>
            <a:ext cx="8229600" cy="2880321"/>
          </a:xfrm>
        </p:spPr>
        <p:txBody>
          <a:bodyPr/>
          <a:lstStyle/>
          <a:p>
            <a:r>
              <a:rPr lang="lt-LT" dirty="0" smtClean="0"/>
              <a:t>Pas budintį globotoją – 1 vaikas</a:t>
            </a:r>
          </a:p>
          <a:p>
            <a:r>
              <a:rPr lang="lt-LT" dirty="0" smtClean="0"/>
              <a:t>Plungės socialinių paslaugų centre </a:t>
            </a:r>
            <a:r>
              <a:rPr lang="lt-LT" smtClean="0"/>
              <a:t>– 2 </a:t>
            </a:r>
            <a:r>
              <a:rPr lang="lt-LT" dirty="0" smtClean="0"/>
              <a:t>vaikai</a:t>
            </a:r>
          </a:p>
          <a:p>
            <a:r>
              <a:rPr lang="lt-LT" dirty="0" smtClean="0"/>
              <a:t>Pas giminaičius – 5 vaikai.</a:t>
            </a:r>
            <a:endParaRPr lang="lt-LT" dirty="0"/>
          </a:p>
        </p:txBody>
      </p:sp>
    </p:spTree>
    <p:extLst>
      <p:ext uri="{BB962C8B-B14F-4D97-AF65-F5344CB8AC3E}">
        <p14:creationId xmlns:p14="http://schemas.microsoft.com/office/powerpoint/2010/main" val="34468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4638"/>
            <a:ext cx="8229600" cy="2002234"/>
          </a:xfrm>
        </p:spPr>
        <p:txBody>
          <a:bodyPr/>
          <a:lstStyle/>
          <a:p>
            <a:r>
              <a:rPr lang="lt-LT" sz="3600" b="1" dirty="0" smtClean="0"/>
              <a:t>Teismo leidimų paimti vaiką iš jo tėvų ar kitų atstovų pagal įstatymą išdavimas</a:t>
            </a:r>
            <a:br>
              <a:rPr lang="lt-LT" sz="3600" b="1" dirty="0" smtClean="0"/>
            </a:br>
            <a:r>
              <a:rPr lang="lt-LT" sz="3600" b="1" dirty="0" smtClean="0"/>
              <a:t>(2018-07-01 – 2018-10-31)</a:t>
            </a:r>
            <a:endParaRPr lang="lt-LT" sz="3600" b="1" dirty="0"/>
          </a:p>
        </p:txBody>
      </p:sp>
      <p:sp>
        <p:nvSpPr>
          <p:cNvPr id="3" name="Turinio vietos rezervavimo ženklas 2"/>
          <p:cNvSpPr>
            <a:spLocks noGrp="1"/>
          </p:cNvSpPr>
          <p:nvPr>
            <p:ph idx="1"/>
          </p:nvPr>
        </p:nvSpPr>
        <p:spPr>
          <a:xfrm>
            <a:off x="457200" y="2492896"/>
            <a:ext cx="8229600" cy="3633267"/>
          </a:xfrm>
        </p:spPr>
        <p:txBody>
          <a:bodyPr/>
          <a:lstStyle/>
          <a:p>
            <a:endParaRPr lang="lt-LT" dirty="0" smtClean="0">
              <a:solidFill>
                <a:prstClr val="black"/>
              </a:solidFill>
              <a:latin typeface="Times New Roman" panose="02020603050405020304" pitchFamily="18" charset="0"/>
              <a:cs typeface="Times New Roman" panose="02020603050405020304" pitchFamily="18" charset="0"/>
            </a:endParaRPr>
          </a:p>
          <a:p>
            <a:r>
              <a:rPr lang="lt-LT" dirty="0" smtClean="0">
                <a:solidFill>
                  <a:prstClr val="black"/>
                </a:solidFill>
                <a:latin typeface="Times New Roman" panose="02020603050405020304" pitchFamily="18" charset="0"/>
                <a:cs typeface="Times New Roman" panose="02020603050405020304" pitchFamily="18" charset="0"/>
              </a:rPr>
              <a:t>Plungės </a:t>
            </a:r>
            <a:r>
              <a:rPr lang="lt-LT" dirty="0">
                <a:solidFill>
                  <a:prstClr val="black"/>
                </a:solidFill>
                <a:latin typeface="Times New Roman" panose="02020603050405020304" pitchFamily="18" charset="0"/>
                <a:cs typeface="Times New Roman" panose="02020603050405020304" pitchFamily="18" charset="0"/>
              </a:rPr>
              <a:t>rajone Teismas tenkino VVTAĮT prašymus išduoti leidimą paimti vaikus iš jų tėvų ar kitų atstovų pagal įstatymą </a:t>
            </a:r>
            <a:r>
              <a:rPr lang="lt-LT">
                <a:solidFill>
                  <a:prstClr val="black"/>
                </a:solidFill>
                <a:latin typeface="Times New Roman" panose="02020603050405020304" pitchFamily="18" charset="0"/>
                <a:cs typeface="Times New Roman" panose="02020603050405020304" pitchFamily="18" charset="0"/>
              </a:rPr>
              <a:t>100 </a:t>
            </a:r>
            <a:r>
              <a:rPr lang="lt-LT" smtClean="0">
                <a:solidFill>
                  <a:prstClr val="black"/>
                </a:solidFill>
                <a:latin typeface="Times New Roman" panose="02020603050405020304" pitchFamily="18" charset="0"/>
                <a:cs typeface="Times New Roman" panose="02020603050405020304" pitchFamily="18" charset="0"/>
              </a:rPr>
              <a:t>proc.</a:t>
            </a:r>
            <a:endParaRPr lang="lt-LT" dirty="0"/>
          </a:p>
        </p:txBody>
      </p:sp>
    </p:spTree>
    <p:extLst>
      <p:ext uri="{BB962C8B-B14F-4D97-AF65-F5344CB8AC3E}">
        <p14:creationId xmlns:p14="http://schemas.microsoft.com/office/powerpoint/2010/main" val="33577144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dirty="0" smtClean="0"/>
              <a:t>Laikinosios globos (rūpybos) formos</a:t>
            </a:r>
            <a:endParaRPr lang="lt-LT" dirty="0"/>
          </a:p>
        </p:txBody>
      </p:sp>
      <p:sp>
        <p:nvSpPr>
          <p:cNvPr id="3" name="Turinio vietos rezervavimo ženklas 2"/>
          <p:cNvSpPr>
            <a:spLocks noGrp="1"/>
          </p:cNvSpPr>
          <p:nvPr>
            <p:ph idx="1"/>
          </p:nvPr>
        </p:nvSpPr>
        <p:spPr/>
        <p:txBody>
          <a:bodyPr/>
          <a:lstStyle/>
          <a:p>
            <a:r>
              <a:rPr lang="lt-LT" dirty="0" smtClean="0"/>
              <a:t>Šeimoje 5 vaikams</a:t>
            </a:r>
          </a:p>
          <a:p>
            <a:r>
              <a:rPr lang="lt-LT" dirty="0" smtClean="0"/>
              <a:t>Globos centre 1 vaikui</a:t>
            </a:r>
          </a:p>
          <a:p>
            <a:r>
              <a:rPr lang="lt-LT" dirty="0" smtClean="0"/>
              <a:t>Vaikų globos institucijoje 2 vaikams</a:t>
            </a:r>
            <a:endParaRPr lang="lt-LT" dirty="0"/>
          </a:p>
        </p:txBody>
      </p:sp>
    </p:spTree>
    <p:extLst>
      <p:ext uri="{BB962C8B-B14F-4D97-AF65-F5344CB8AC3E}">
        <p14:creationId xmlns:p14="http://schemas.microsoft.com/office/powerpoint/2010/main" val="7320438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67544" y="116632"/>
            <a:ext cx="8352928" cy="1656184"/>
          </a:xfrm>
        </p:spPr>
        <p:txBody>
          <a:bodyPr/>
          <a:lstStyle/>
          <a:p>
            <a:r>
              <a:rPr lang="lt-LT" sz="3600" b="1" dirty="0" smtClean="0">
                <a:latin typeface="Times New Roman" panose="02020603050405020304" pitchFamily="18" charset="0"/>
                <a:cs typeface="Times New Roman" panose="02020603050405020304" pitchFamily="18" charset="0"/>
              </a:rPr>
              <a:t>Laikinosios globos (rūpybos) nustatymo atvejai</a:t>
            </a:r>
            <a:br>
              <a:rPr lang="lt-LT" sz="3600" b="1" dirty="0" smtClean="0">
                <a:latin typeface="Times New Roman" panose="02020603050405020304" pitchFamily="18" charset="0"/>
                <a:cs typeface="Times New Roman" panose="02020603050405020304" pitchFamily="18" charset="0"/>
              </a:rPr>
            </a:br>
            <a:r>
              <a:rPr lang="lt-LT" sz="3600" b="1" dirty="0" smtClean="0">
                <a:latin typeface="Times New Roman" panose="02020603050405020304" pitchFamily="18" charset="0"/>
                <a:cs typeface="Times New Roman" panose="02020603050405020304" pitchFamily="18" charset="0"/>
              </a:rPr>
              <a:t>(liepos – spalio mėn.)</a:t>
            </a:r>
            <a:endParaRPr lang="lt-LT" sz="3600" b="1" dirty="0">
              <a:latin typeface="Times New Roman" panose="02020603050405020304" pitchFamily="18" charset="0"/>
              <a:cs typeface="Times New Roman" panose="02020603050405020304" pitchFamily="18" charset="0"/>
            </a:endParaRPr>
          </a:p>
        </p:txBody>
      </p:sp>
      <p:sp>
        <p:nvSpPr>
          <p:cNvPr id="3" name="Turinio vietos rezervavimo ženklas 2"/>
          <p:cNvSpPr>
            <a:spLocks noGrp="1"/>
          </p:cNvSpPr>
          <p:nvPr>
            <p:ph idx="1"/>
          </p:nvPr>
        </p:nvSpPr>
        <p:spPr>
          <a:xfrm>
            <a:off x="457200" y="2060848"/>
            <a:ext cx="8229600" cy="4065315"/>
          </a:xfrm>
        </p:spPr>
        <p:txBody>
          <a:bodyPr/>
          <a:lstStyle/>
          <a:p>
            <a:r>
              <a:rPr lang="lt-LT" dirty="0" smtClean="0"/>
              <a:t>Laikinosios globos (rūpybos) atvejų skaičius</a:t>
            </a:r>
          </a:p>
          <a:p>
            <a:r>
              <a:rPr lang="lt-LT" dirty="0" smtClean="0"/>
              <a:t>2013 m. liepos – spalio mėn.   - 10</a:t>
            </a:r>
          </a:p>
          <a:p>
            <a:r>
              <a:rPr lang="lt-LT" dirty="0" smtClean="0"/>
              <a:t>2014 m. </a:t>
            </a:r>
            <a:r>
              <a:rPr lang="lt-LT" dirty="0">
                <a:solidFill>
                  <a:prstClr val="black"/>
                </a:solidFill>
              </a:rPr>
              <a:t>liepos – spalio mėn</a:t>
            </a:r>
            <a:r>
              <a:rPr lang="lt-LT" dirty="0" smtClean="0">
                <a:solidFill>
                  <a:prstClr val="black"/>
                </a:solidFill>
              </a:rPr>
              <a:t>.   - 5</a:t>
            </a:r>
          </a:p>
          <a:p>
            <a:pPr lvl="0"/>
            <a:r>
              <a:rPr lang="lt-LT" dirty="0" smtClean="0">
                <a:solidFill>
                  <a:prstClr val="black"/>
                </a:solidFill>
              </a:rPr>
              <a:t>2015 </a:t>
            </a:r>
            <a:r>
              <a:rPr lang="lt-LT" dirty="0">
                <a:solidFill>
                  <a:prstClr val="black"/>
                </a:solidFill>
              </a:rPr>
              <a:t>m. liepos – spalio mėn</a:t>
            </a:r>
            <a:r>
              <a:rPr lang="lt-LT" dirty="0" smtClean="0">
                <a:solidFill>
                  <a:prstClr val="black"/>
                </a:solidFill>
              </a:rPr>
              <a:t>.   - 5</a:t>
            </a:r>
            <a:endParaRPr lang="lt-LT" dirty="0">
              <a:solidFill>
                <a:prstClr val="black"/>
              </a:solidFill>
            </a:endParaRPr>
          </a:p>
          <a:p>
            <a:pPr lvl="0"/>
            <a:r>
              <a:rPr lang="lt-LT" dirty="0" smtClean="0">
                <a:solidFill>
                  <a:prstClr val="black"/>
                </a:solidFill>
              </a:rPr>
              <a:t>2016 </a:t>
            </a:r>
            <a:r>
              <a:rPr lang="lt-LT" dirty="0">
                <a:solidFill>
                  <a:prstClr val="black"/>
                </a:solidFill>
              </a:rPr>
              <a:t>m. liepos – spalio mėn</a:t>
            </a:r>
            <a:r>
              <a:rPr lang="lt-LT" dirty="0" smtClean="0">
                <a:solidFill>
                  <a:prstClr val="black"/>
                </a:solidFill>
              </a:rPr>
              <a:t>.   - 2</a:t>
            </a:r>
          </a:p>
          <a:p>
            <a:pPr lvl="0"/>
            <a:r>
              <a:rPr lang="lt-LT" dirty="0" smtClean="0">
                <a:solidFill>
                  <a:prstClr val="black"/>
                </a:solidFill>
              </a:rPr>
              <a:t>2017 </a:t>
            </a:r>
            <a:r>
              <a:rPr lang="lt-LT" dirty="0">
                <a:solidFill>
                  <a:prstClr val="black"/>
                </a:solidFill>
              </a:rPr>
              <a:t>m. liepos – spalio mėn</a:t>
            </a:r>
            <a:r>
              <a:rPr lang="lt-LT" dirty="0" smtClean="0">
                <a:solidFill>
                  <a:prstClr val="black"/>
                </a:solidFill>
              </a:rPr>
              <a:t>.   - 9</a:t>
            </a:r>
            <a:endParaRPr lang="lt-LT" dirty="0">
              <a:solidFill>
                <a:prstClr val="black"/>
              </a:solidFill>
            </a:endParaRPr>
          </a:p>
          <a:p>
            <a:pPr lvl="0"/>
            <a:r>
              <a:rPr lang="lt-LT" dirty="0" smtClean="0">
                <a:solidFill>
                  <a:prstClr val="black"/>
                </a:solidFill>
              </a:rPr>
              <a:t>2018 </a:t>
            </a:r>
            <a:r>
              <a:rPr lang="lt-LT" dirty="0">
                <a:solidFill>
                  <a:prstClr val="black"/>
                </a:solidFill>
              </a:rPr>
              <a:t>m. liepos – spalio mėn</a:t>
            </a:r>
            <a:r>
              <a:rPr lang="lt-LT" dirty="0" smtClean="0">
                <a:solidFill>
                  <a:prstClr val="black"/>
                </a:solidFill>
              </a:rPr>
              <a:t>.   - 7</a:t>
            </a:r>
            <a:endParaRPr lang="lt-LT" dirty="0">
              <a:solidFill>
                <a:prstClr val="black"/>
              </a:solidFill>
            </a:endParaRPr>
          </a:p>
          <a:p>
            <a:pPr marL="0" lvl="0" indent="0">
              <a:buNone/>
            </a:pPr>
            <a:endParaRPr lang="lt-LT" dirty="0">
              <a:solidFill>
                <a:prstClr val="black"/>
              </a:solidFill>
            </a:endParaRPr>
          </a:p>
          <a:p>
            <a:endParaRPr lang="lt-LT" dirty="0"/>
          </a:p>
        </p:txBody>
      </p:sp>
    </p:spTree>
    <p:extLst>
      <p:ext uri="{BB962C8B-B14F-4D97-AF65-F5344CB8AC3E}">
        <p14:creationId xmlns:p14="http://schemas.microsoft.com/office/powerpoint/2010/main" val="1422222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752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684213" y="692150"/>
            <a:ext cx="8107362" cy="5473700"/>
          </a:xfrm>
          <a:noFill/>
        </p:spPr>
      </p:pic>
      <p:sp>
        <p:nvSpPr>
          <p:cNvPr id="4" name="TextBox 3"/>
          <p:cNvSpPr txBox="1"/>
          <p:nvPr/>
        </p:nvSpPr>
        <p:spPr>
          <a:xfrm>
            <a:off x="2051050" y="3068638"/>
            <a:ext cx="5256213" cy="769937"/>
          </a:xfrm>
          <a:prstGeom prst="rect">
            <a:avLst/>
          </a:prstGeom>
          <a:solidFill>
            <a:schemeClr val="bg1"/>
          </a:solidFill>
        </p:spPr>
        <p:txBody>
          <a:bodyPr>
            <a:spAutoFit/>
          </a:bodyPr>
          <a:lstStyle/>
          <a:p>
            <a:pPr algn="ctr" eaLnBrk="1" fontAlgn="auto" hangingPunct="1">
              <a:spcBef>
                <a:spcPts val="0"/>
              </a:spcBef>
              <a:spcAft>
                <a:spcPts val="0"/>
              </a:spcAft>
              <a:defRPr/>
            </a:pPr>
            <a:r>
              <a:rPr lang="lt-LT" sz="4400" b="1" dirty="0">
                <a:solidFill>
                  <a:srgbClr val="0070C0"/>
                </a:solidFill>
                <a:effectLst>
                  <a:outerShdw blurRad="38100" dist="38100" dir="2700000" algn="tl">
                    <a:srgbClr val="000000">
                      <a:alpha val="43137"/>
                    </a:srgbClr>
                  </a:outerShdw>
                </a:effectLst>
                <a:latin typeface="+mn-lt"/>
                <a:cs typeface="+mn-cs"/>
              </a:rPr>
              <a:t>DĖKOJU UŽ DĖMESĮ</a:t>
            </a:r>
          </a:p>
        </p:txBody>
      </p:sp>
      <p:sp>
        <p:nvSpPr>
          <p:cNvPr id="107524" name="Rectangle 4"/>
          <p:cNvSpPr>
            <a:spLocks noChangeArrowheads="1"/>
          </p:cNvSpPr>
          <p:nvPr/>
        </p:nvSpPr>
        <p:spPr bwMode="auto">
          <a:xfrm>
            <a:off x="1929606" y="5526682"/>
            <a:ext cx="5616575"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 typeface="Wingdings 2" panose="05020102010507070707" pitchFamily="18" charset="2"/>
              <a:buNone/>
            </a:pPr>
            <a:r>
              <a:rPr lang="lt-LT" altLang="lt-LT" sz="1800" smtClean="0">
                <a:hlinkClick r:id="rId3"/>
              </a:rPr>
              <a:t>Telsiu.apskritis</a:t>
            </a:r>
            <a:r>
              <a:rPr lang="en-US" altLang="lt-LT" sz="1800" dirty="0" smtClean="0">
                <a:hlinkClick r:id="rId3"/>
              </a:rPr>
              <a:t>@</a:t>
            </a:r>
            <a:r>
              <a:rPr lang="en-US" altLang="lt-LT" sz="1800" dirty="0" err="1" smtClean="0">
                <a:hlinkClick r:id="rId3"/>
              </a:rPr>
              <a:t>vaikoteises.lt</a:t>
            </a:r>
            <a:r>
              <a:rPr lang="lt-LT" altLang="lt-LT" sz="1800" dirty="0" smtClean="0"/>
              <a:t> </a:t>
            </a:r>
            <a:r>
              <a:rPr lang="lt-LT" altLang="lt-LT" sz="1800" dirty="0"/>
              <a:t>Tel Nr</a:t>
            </a:r>
            <a:r>
              <a:rPr lang="lt-LT" altLang="lt-LT" sz="1800" dirty="0" smtClean="0"/>
              <a:t>. 8-448 52829</a:t>
            </a:r>
            <a:endParaRPr lang="lt-LT" altLang="lt-LT" sz="1800" dirty="0"/>
          </a:p>
          <a:p>
            <a:pPr algn="ctr" eaLnBrk="1" hangingPunct="1">
              <a:spcBef>
                <a:spcPct val="0"/>
              </a:spcBef>
              <a:buFont typeface="Wingdings 2" panose="05020102010507070707" pitchFamily="18" charset="2"/>
              <a:buNone/>
            </a:pPr>
            <a:r>
              <a:rPr lang="lt-LT" altLang="lt-LT" sz="1800" dirty="0" err="1">
                <a:hlinkClick r:id="rId4"/>
              </a:rPr>
              <a:t>info</a:t>
            </a:r>
            <a:r>
              <a:rPr lang="en-US" altLang="lt-LT" sz="1800" dirty="0">
                <a:hlinkClick r:id="rId4"/>
              </a:rPr>
              <a:t>@</a:t>
            </a:r>
            <a:r>
              <a:rPr lang="lt-LT" altLang="lt-LT" sz="1800" dirty="0" err="1">
                <a:hlinkClick r:id="rId4"/>
              </a:rPr>
              <a:t>vaikoteises</a:t>
            </a:r>
            <a:r>
              <a:rPr lang="lt-LT" altLang="lt-LT" sz="1800" dirty="0">
                <a:hlinkClick r:id="rId4"/>
              </a:rPr>
              <a:t>.</a:t>
            </a:r>
            <a:r>
              <a:rPr lang="en-US" altLang="lt-LT" sz="1800" dirty="0" err="1">
                <a:hlinkClick r:id="rId4"/>
              </a:rPr>
              <a:t>lt</a:t>
            </a:r>
            <a:r>
              <a:rPr lang="lt-LT" altLang="lt-LT" sz="1800" dirty="0"/>
              <a:t>, </a:t>
            </a:r>
            <a:r>
              <a:rPr lang="lt-LT" altLang="lt-LT" sz="1800" u="sng" dirty="0"/>
              <a:t>www.vaikoteises.lt</a:t>
            </a:r>
            <a:r>
              <a:rPr lang="en-US" altLang="lt-LT" sz="1800" u="sng" dirty="0"/>
              <a:t/>
            </a:r>
            <a:br>
              <a:rPr lang="en-US" altLang="lt-LT" sz="1800" u="sng" dirty="0"/>
            </a:br>
            <a:endParaRPr lang="lt-LT" altLang="lt-LT" sz="1800" b="1" dirty="0"/>
          </a:p>
        </p:txBody>
      </p:sp>
    </p:spTree>
    <p:extLst>
      <p:ext uri="{BB962C8B-B14F-4D97-AF65-F5344CB8AC3E}">
        <p14:creationId xmlns:p14="http://schemas.microsoft.com/office/powerpoint/2010/main" val="15671265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4638"/>
            <a:ext cx="8229600" cy="1786210"/>
          </a:xfrm>
        </p:spPr>
        <p:txBody>
          <a:bodyPr/>
          <a:lstStyle/>
          <a:p>
            <a:r>
              <a:rPr lang="lt-LT" sz="1800" dirty="0">
                <a:solidFill>
                  <a:srgbClr val="000000"/>
                </a:solidFill>
              </a:rPr>
              <a:t/>
            </a:r>
            <a:br>
              <a:rPr lang="lt-LT" sz="1800" dirty="0">
                <a:solidFill>
                  <a:srgbClr val="000000"/>
                </a:solidFill>
              </a:rPr>
            </a:br>
            <a:r>
              <a:rPr lang="lt-LT" b="1" dirty="0"/>
              <a:t>Su vaiko teisių apsaugos pertvarka susiję teisės aktai </a:t>
            </a:r>
            <a:endParaRPr lang="lt-LT" dirty="0"/>
          </a:p>
        </p:txBody>
      </p:sp>
      <p:sp>
        <p:nvSpPr>
          <p:cNvPr id="3" name="Turinio vietos rezervavimo ženklas 2"/>
          <p:cNvSpPr>
            <a:spLocks noGrp="1"/>
          </p:cNvSpPr>
          <p:nvPr>
            <p:ph idx="1"/>
          </p:nvPr>
        </p:nvSpPr>
        <p:spPr/>
        <p:txBody>
          <a:bodyPr/>
          <a:lstStyle/>
          <a:p>
            <a:endParaRPr lang="lt-LT" sz="1800" dirty="0">
              <a:solidFill>
                <a:srgbClr val="000000"/>
              </a:solidFill>
            </a:endParaRPr>
          </a:p>
          <a:p>
            <a:endParaRPr lang="lt-LT" sz="1800" dirty="0"/>
          </a:p>
          <a:p>
            <a:r>
              <a:rPr lang="lt-LT" sz="1600" dirty="0"/>
              <a:t>Vaiko teisių apsaugos pagrindų įstatymas </a:t>
            </a:r>
          </a:p>
          <a:p>
            <a:r>
              <a:rPr lang="lt-LT" sz="1600" dirty="0">
                <a:latin typeface="Arial"/>
              </a:rPr>
              <a:t>•</a:t>
            </a:r>
            <a:r>
              <a:rPr lang="lt-LT" sz="1600" dirty="0"/>
              <a:t>Šeimos stiprinimo įstatymas </a:t>
            </a:r>
          </a:p>
          <a:p>
            <a:r>
              <a:rPr lang="lt-LT" sz="1600" dirty="0">
                <a:latin typeface="Arial"/>
              </a:rPr>
              <a:t>•</a:t>
            </a:r>
            <a:r>
              <a:rPr lang="lt-LT" sz="1600" dirty="0"/>
              <a:t>Socialinių paslaugų įstatymas </a:t>
            </a:r>
          </a:p>
          <a:p>
            <a:r>
              <a:rPr lang="lt-LT" sz="1600" dirty="0">
                <a:latin typeface="Arial"/>
              </a:rPr>
              <a:t>•</a:t>
            </a:r>
            <a:r>
              <a:rPr lang="lt-LT" sz="1600" dirty="0"/>
              <a:t>Kodeksai (Civilinis kodeksas, Civilinio proceso kodeksas, Administracinių nusižengimų kodeksas, Baudžiamojo proceso kodeksas) </a:t>
            </a:r>
          </a:p>
          <a:p>
            <a:r>
              <a:rPr lang="pt-BR" sz="1600" dirty="0">
                <a:latin typeface="Arial"/>
              </a:rPr>
              <a:t>•</a:t>
            </a:r>
            <a:r>
              <a:rPr lang="pt-BR" sz="1600" dirty="0"/>
              <a:t>Vaiko minimalios ir vidutinės priežiūros įstatymas </a:t>
            </a:r>
          </a:p>
          <a:p>
            <a:r>
              <a:rPr lang="lt-LT" sz="1600" dirty="0">
                <a:latin typeface="Arial"/>
              </a:rPr>
              <a:t>•</a:t>
            </a:r>
            <a:r>
              <a:rPr lang="lt-LT" sz="1600" dirty="0"/>
              <a:t>Vaiko globos organizavimo nuostatai, patvirtinti Lietuvos Respublikos Vyriausybės </a:t>
            </a:r>
          </a:p>
          <a:p>
            <a:r>
              <a:rPr lang="lt-LT" sz="1600" dirty="0">
                <a:latin typeface="Arial"/>
              </a:rPr>
              <a:t>•</a:t>
            </a:r>
            <a:r>
              <a:rPr lang="lt-LT" sz="1600" dirty="0"/>
              <a:t>Koordinuotai teikiamų švietimo pagalbos, socialinių ir sveikatos priežiūros paslaugų tvarkos aprašas, patvirtintas ŠMM, SADM ir SAM </a:t>
            </a:r>
          </a:p>
          <a:p>
            <a:r>
              <a:rPr lang="lt-LT" sz="1600" dirty="0">
                <a:latin typeface="Arial"/>
              </a:rPr>
              <a:t>•</a:t>
            </a:r>
            <a:r>
              <a:rPr lang="lt-LT" sz="1600" dirty="0"/>
              <a:t>Atvejo vadybos tvarkos aprašas, patvirtintas Socialinės apsaugos ir darbo ministro </a:t>
            </a:r>
          </a:p>
          <a:p>
            <a:r>
              <a:rPr lang="lt-LT" sz="1600" dirty="0">
                <a:latin typeface="Arial"/>
              </a:rPr>
              <a:t>•</a:t>
            </a:r>
            <a:r>
              <a:rPr lang="lt-LT" sz="1600" dirty="0"/>
              <a:t>Grėsmės vaikui lygių kriterijų ir grėsmės vaikui lygio nustatymo tvarkos aprašas, patvirtintas Socialinės apsaugos ir darbo ministro </a:t>
            </a:r>
          </a:p>
          <a:p>
            <a:r>
              <a:rPr lang="pt-BR" sz="1600" dirty="0">
                <a:latin typeface="Arial"/>
              </a:rPr>
              <a:t>•</a:t>
            </a:r>
            <a:r>
              <a:rPr lang="pt-BR" sz="1600" dirty="0"/>
              <a:t>Vaiko laikinosios globos (rūpybos) nuostatai, patvirtinti Socialinės apsaugos ir darbo ministro </a:t>
            </a:r>
          </a:p>
          <a:p>
            <a:r>
              <a:rPr lang="lt-LT" sz="1600" dirty="0">
                <a:latin typeface="Arial"/>
              </a:rPr>
              <a:t>•</a:t>
            </a:r>
            <a:r>
              <a:rPr lang="lt-LT" sz="1600" dirty="0"/>
              <a:t>Etc. </a:t>
            </a:r>
          </a:p>
          <a:p>
            <a:endParaRPr lang="lt-LT" dirty="0"/>
          </a:p>
        </p:txBody>
      </p:sp>
    </p:spTree>
    <p:extLst>
      <p:ext uri="{BB962C8B-B14F-4D97-AF65-F5344CB8AC3E}">
        <p14:creationId xmlns:p14="http://schemas.microsoft.com/office/powerpoint/2010/main" val="17931474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b="1" dirty="0" smtClean="0"/>
              <a:t>Vaiko teisių apsaugos sistemos pertvarkos tikslai</a:t>
            </a:r>
            <a:endParaRPr lang="lt-LT" b="1" dirty="0"/>
          </a:p>
        </p:txBody>
      </p:sp>
      <p:sp>
        <p:nvSpPr>
          <p:cNvPr id="3" name="Turinio vietos rezervavimo ženklas 2"/>
          <p:cNvSpPr>
            <a:spLocks noGrp="1"/>
          </p:cNvSpPr>
          <p:nvPr>
            <p:ph idx="1"/>
          </p:nvPr>
        </p:nvSpPr>
        <p:spPr>
          <a:xfrm>
            <a:off x="457200" y="1600200"/>
            <a:ext cx="8229600" cy="4709120"/>
          </a:xfrm>
        </p:spPr>
        <p:txBody>
          <a:bodyPr/>
          <a:lstStyle/>
          <a:p>
            <a:endParaRPr lang="lt-LT" sz="2400" dirty="0">
              <a:solidFill>
                <a:srgbClr val="000000"/>
              </a:solidFill>
            </a:endParaRPr>
          </a:p>
          <a:p>
            <a:endParaRPr lang="lt-LT" sz="2400" dirty="0"/>
          </a:p>
          <a:p>
            <a:r>
              <a:rPr lang="lt-LT" sz="1400" dirty="0"/>
              <a:t>Ankstyvas atpažinimas šeimų, auginančių vaikus, kurios patiria socialinę ar kitokią riziką: </a:t>
            </a:r>
          </a:p>
          <a:p>
            <a:r>
              <a:rPr lang="lt-LT" sz="1400" dirty="0">
                <a:latin typeface="Wingdings"/>
              </a:rPr>
              <a:t></a:t>
            </a:r>
            <a:r>
              <a:rPr lang="lt-LT" sz="1400" dirty="0"/>
              <a:t>Nepakantumo vaiko teisių pažeidimams visuomenėje ugdymas ir visuomenės įtraukimo į šeimų patiriančių riziką atpažinimą didinimas </a:t>
            </a:r>
          </a:p>
          <a:p>
            <a:r>
              <a:rPr lang="lt-LT" sz="1400" dirty="0">
                <a:latin typeface="Wingdings"/>
              </a:rPr>
              <a:t></a:t>
            </a:r>
            <a:r>
              <a:rPr lang="lt-LT" sz="1400" dirty="0"/>
              <a:t>Fiziniams ir juridiniams asmenims pareigos informuoti apie galimus vaiko teisių pažeidimus nustatymas įstatyme </a:t>
            </a:r>
          </a:p>
          <a:p>
            <a:r>
              <a:rPr lang="lt-LT" sz="1400" dirty="0">
                <a:latin typeface="Arial"/>
              </a:rPr>
              <a:t>•</a:t>
            </a:r>
            <a:r>
              <a:rPr lang="lt-LT" sz="1400" dirty="0"/>
              <a:t>Darbo su šeima, patiriančia riziką, stiprinimas: </a:t>
            </a:r>
          </a:p>
          <a:p>
            <a:r>
              <a:rPr lang="lt-LT" sz="1400" dirty="0">
                <a:latin typeface="Wingdings"/>
              </a:rPr>
              <a:t></a:t>
            </a:r>
            <a:r>
              <a:rPr lang="lt-LT" sz="1400" dirty="0"/>
              <a:t>Švietimo, socialinių ir sveikatos priežiūros paslaugų šeimoms prieinamumo plėtra </a:t>
            </a:r>
          </a:p>
          <a:p>
            <a:r>
              <a:rPr lang="lt-LT" sz="1400" dirty="0">
                <a:latin typeface="Wingdings"/>
              </a:rPr>
              <a:t></a:t>
            </a:r>
            <a:r>
              <a:rPr lang="lt-LT" sz="1400" dirty="0"/>
              <a:t>Teikiamų paslaugų ir pagalbos šeimai koordinavimas </a:t>
            </a:r>
          </a:p>
          <a:p>
            <a:r>
              <a:rPr lang="lt-LT" sz="1400" dirty="0">
                <a:latin typeface="Wingdings"/>
              </a:rPr>
              <a:t></a:t>
            </a:r>
            <a:r>
              <a:rPr lang="lt-LT" sz="1400" dirty="0"/>
              <a:t>Bazinio paslaugų, teikiamų šeimoms, paketo užtikrinimas </a:t>
            </a:r>
          </a:p>
          <a:p>
            <a:r>
              <a:rPr lang="lt-LT" sz="1400" dirty="0">
                <a:latin typeface="Arial"/>
              </a:rPr>
              <a:t>•</a:t>
            </a:r>
            <a:r>
              <a:rPr lang="lt-LT" sz="1400" dirty="0"/>
              <a:t>Vaiko teisių ir teisėtų interesų apsaugos stiprinimas: </a:t>
            </a:r>
          </a:p>
          <a:p>
            <a:r>
              <a:rPr lang="lt-LT" sz="1400" dirty="0">
                <a:latin typeface="Wingdings"/>
              </a:rPr>
              <a:t></a:t>
            </a:r>
            <a:r>
              <a:rPr lang="lt-LT" sz="1400" dirty="0"/>
              <a:t>Valstybinės vaiko teisių apsaugos funkcijos centralizavimas </a:t>
            </a:r>
          </a:p>
          <a:p>
            <a:r>
              <a:rPr lang="lt-LT" sz="1400" dirty="0">
                <a:latin typeface="Wingdings"/>
              </a:rPr>
              <a:t></a:t>
            </a:r>
            <a:r>
              <a:rPr lang="lt-LT" sz="1400" dirty="0"/>
              <a:t>Vaiko teisių apsaugos užtikrinimas 24/7 </a:t>
            </a:r>
          </a:p>
          <a:p>
            <a:r>
              <a:rPr lang="lt-LT" sz="1400" dirty="0">
                <a:latin typeface="Wingdings"/>
              </a:rPr>
              <a:t></a:t>
            </a:r>
            <a:r>
              <a:rPr lang="lt-LT" sz="1400" dirty="0"/>
              <a:t>Vienodo vaiko teisių apsaugos standarto užtikrinimas visoje Lietuvos Respublikos teritorijoje </a:t>
            </a:r>
          </a:p>
          <a:p>
            <a:r>
              <a:rPr lang="lt-LT" sz="1400" dirty="0">
                <a:latin typeface="Wingdings"/>
              </a:rPr>
              <a:t></a:t>
            </a:r>
            <a:r>
              <a:rPr lang="lt-LT" sz="1400" dirty="0"/>
              <a:t>Vaiko teisių apsaugos sistemos skaidrumo užtikrinimas </a:t>
            </a:r>
          </a:p>
          <a:p>
            <a:r>
              <a:rPr lang="lt-LT" sz="1400" dirty="0">
                <a:latin typeface="Arial"/>
              </a:rPr>
              <a:t>•</a:t>
            </a:r>
            <a:r>
              <a:rPr lang="lt-LT" sz="1400" dirty="0" err="1"/>
              <a:t>Tarpinstitucinio</a:t>
            </a:r>
            <a:r>
              <a:rPr lang="lt-LT" sz="1400" dirty="0"/>
              <a:t> bendradarbiavimo vaiko gerovės srityje stiprinimas </a:t>
            </a:r>
          </a:p>
          <a:p>
            <a:endParaRPr lang="lt-LT" dirty="0"/>
          </a:p>
        </p:txBody>
      </p:sp>
    </p:spTree>
    <p:extLst>
      <p:ext uri="{BB962C8B-B14F-4D97-AF65-F5344CB8AC3E}">
        <p14:creationId xmlns:p14="http://schemas.microsoft.com/office/powerpoint/2010/main" val="8162715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4638"/>
            <a:ext cx="8229600" cy="1282154"/>
          </a:xfrm>
        </p:spPr>
        <p:txBody>
          <a:bodyPr/>
          <a:lstStyle/>
          <a:p>
            <a:r>
              <a:rPr lang="lt-LT" sz="2000" dirty="0">
                <a:solidFill>
                  <a:srgbClr val="000000"/>
                </a:solidFill>
              </a:rPr>
              <a:t/>
            </a:r>
            <a:br>
              <a:rPr lang="lt-LT" sz="2000" dirty="0">
                <a:solidFill>
                  <a:srgbClr val="000000"/>
                </a:solidFill>
              </a:rPr>
            </a:br>
            <a:r>
              <a:rPr lang="fi-FI" b="1" dirty="0"/>
              <a:t>Vaiko teisių apsaugos užtikrinimas 24/7 </a:t>
            </a:r>
            <a:endParaRPr lang="lt-LT" dirty="0"/>
          </a:p>
        </p:txBody>
      </p:sp>
      <p:sp>
        <p:nvSpPr>
          <p:cNvPr id="3" name="Turinio vietos rezervavimo ženklas 2"/>
          <p:cNvSpPr>
            <a:spLocks noGrp="1"/>
          </p:cNvSpPr>
          <p:nvPr>
            <p:ph idx="1"/>
          </p:nvPr>
        </p:nvSpPr>
        <p:spPr>
          <a:xfrm>
            <a:off x="457200" y="1772816"/>
            <a:ext cx="8229600" cy="4353347"/>
          </a:xfrm>
        </p:spPr>
        <p:txBody>
          <a:bodyPr/>
          <a:lstStyle/>
          <a:p>
            <a:endParaRPr lang="lt-LT" sz="1400" dirty="0">
              <a:solidFill>
                <a:srgbClr val="000000"/>
              </a:solidFill>
            </a:endParaRPr>
          </a:p>
          <a:p>
            <a:endParaRPr lang="lt-LT" sz="1400" dirty="0"/>
          </a:p>
          <a:p>
            <a:r>
              <a:rPr lang="lt-LT" dirty="0"/>
              <a:t>Vaiko teisių apsaugos užtikrinimas visą parą: </a:t>
            </a:r>
          </a:p>
          <a:p>
            <a:r>
              <a:rPr lang="lt-LT" dirty="0">
                <a:latin typeface="Wingdings"/>
              </a:rPr>
              <a:t></a:t>
            </a:r>
            <a:r>
              <a:rPr lang="lt-LT" dirty="0"/>
              <a:t>darbo valandomis Tarnybos teritoriniai skyriai reaguoja į bet kokius pranešimus, gautus bet kokiomis ryšio priemonėmis </a:t>
            </a:r>
          </a:p>
          <a:p>
            <a:r>
              <a:rPr lang="lt-LT" dirty="0">
                <a:latin typeface="Wingdings"/>
              </a:rPr>
              <a:t></a:t>
            </a:r>
            <a:r>
              <a:rPr lang="lt-LT" dirty="0"/>
              <a:t>po darbo valandų, savaitgaliais ir valstybinių švenčių dienomis Tarnybos teritoriniai skyriai reaguoja tik į policijos pranešimus </a:t>
            </a:r>
          </a:p>
          <a:p>
            <a:endParaRPr lang="lt-LT" dirty="0"/>
          </a:p>
        </p:txBody>
      </p:sp>
    </p:spTree>
    <p:extLst>
      <p:ext uri="{BB962C8B-B14F-4D97-AF65-F5344CB8AC3E}">
        <p14:creationId xmlns:p14="http://schemas.microsoft.com/office/powerpoint/2010/main" val="25351436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lt-LT" altLang="lt-LT" sz="1800" b="1">
                <a:solidFill>
                  <a:srgbClr val="0070C0"/>
                </a:solidFill>
              </a:rPr>
              <a:t>Sisteminiai vaiko teisių apsaugos pokyčiai</a:t>
            </a:r>
            <a:endParaRPr lang="lt-LT" altLang="lt-LT" sz="1800">
              <a:solidFill>
                <a:schemeClr val="accent1"/>
              </a:solidFill>
            </a:endParaRPr>
          </a:p>
        </p:txBody>
      </p:sp>
      <p:sp>
        <p:nvSpPr>
          <p:cNvPr id="5" name="Content Placeholder 2"/>
          <p:cNvSpPr>
            <a:spLocks noGrp="1"/>
          </p:cNvSpPr>
          <p:nvPr>
            <p:ph sz="half" idx="1"/>
          </p:nvPr>
        </p:nvSpPr>
        <p:spPr>
          <a:xfrm>
            <a:off x="1485900" y="2078832"/>
            <a:ext cx="6163866" cy="3373041"/>
          </a:xfrm>
        </p:spPr>
        <p:txBody>
          <a:bodyPr/>
          <a:lstStyle/>
          <a:p>
            <a:pPr algn="just">
              <a:defRPr/>
            </a:pPr>
            <a:endParaRPr lang="en-US" sz="1500">
              <a:latin typeface="Times New Roman" panose="02020603050405020304" pitchFamily="18" charset="0"/>
              <a:cs typeface="Times New Roman" panose="02020603050405020304" pitchFamily="18" charset="0"/>
            </a:endParaRPr>
          </a:p>
          <a:p>
            <a:pPr algn="just">
              <a:defRPr/>
            </a:pPr>
            <a:endParaRPr lang="en-US" sz="1500">
              <a:latin typeface="Times New Roman" panose="02020603050405020304" pitchFamily="18" charset="0"/>
              <a:cs typeface="Times New Roman" panose="02020603050405020304" pitchFamily="18" charset="0"/>
            </a:endParaRPr>
          </a:p>
        </p:txBody>
      </p:sp>
      <p:cxnSp>
        <p:nvCxnSpPr>
          <p:cNvPr id="4" name="Straight Connector 3"/>
          <p:cNvCxnSpPr/>
          <p:nvPr/>
        </p:nvCxnSpPr>
        <p:spPr>
          <a:xfrm>
            <a:off x="1357313" y="1875235"/>
            <a:ext cx="6426994" cy="0"/>
          </a:xfrm>
          <a:prstGeom prst="line">
            <a:avLst/>
          </a:prstGeom>
          <a:ln w="25400" cap="rnd">
            <a:solidFill>
              <a:srgbClr val="FFC000"/>
            </a:solidFill>
            <a:bevel/>
          </a:ln>
        </p:spPr>
        <p:style>
          <a:lnRef idx="1">
            <a:schemeClr val="accent1"/>
          </a:lnRef>
          <a:fillRef idx="0">
            <a:schemeClr val="accent1"/>
          </a:fillRef>
          <a:effectRef idx="0">
            <a:schemeClr val="accent1"/>
          </a:effectRef>
          <a:fontRef idx="minor">
            <a:schemeClr val="tx1"/>
          </a:fontRef>
        </p:style>
      </p:cxnSp>
      <p:sp>
        <p:nvSpPr>
          <p:cNvPr id="6" name="Rounded Rectangle 5"/>
          <p:cNvSpPr/>
          <p:nvPr/>
        </p:nvSpPr>
        <p:spPr>
          <a:xfrm>
            <a:off x="1625184" y="1982381"/>
            <a:ext cx="1821669" cy="64294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lt-LT" sz="1350">
                <a:latin typeface="Times New Roman" panose="02020603050405020304" pitchFamily="18" charset="0"/>
                <a:cs typeface="Times New Roman" panose="02020603050405020304" pitchFamily="18" charset="0"/>
              </a:rPr>
              <a:t>Teisinė vaiko teisių apsauga</a:t>
            </a:r>
            <a:endParaRPr lang="lt-LT" sz="1350"/>
          </a:p>
        </p:txBody>
      </p:sp>
      <p:sp>
        <p:nvSpPr>
          <p:cNvPr id="8" name="Rounded Rectangle 7"/>
          <p:cNvSpPr/>
          <p:nvPr/>
        </p:nvSpPr>
        <p:spPr>
          <a:xfrm>
            <a:off x="5054208" y="1982382"/>
            <a:ext cx="1821669" cy="635799"/>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lt-LT" sz="1350">
                <a:latin typeface="Times New Roman" panose="02020603050405020304" pitchFamily="18" charset="0"/>
                <a:cs typeface="Times New Roman" panose="02020603050405020304" pitchFamily="18" charset="0"/>
              </a:rPr>
              <a:t>Socialinė vaiko teisių apsauga</a:t>
            </a:r>
            <a:endParaRPr lang="lt-LT" sz="1350"/>
          </a:p>
        </p:txBody>
      </p:sp>
      <p:sp>
        <p:nvSpPr>
          <p:cNvPr id="11" name="Down Arrow 10"/>
          <p:cNvSpPr/>
          <p:nvPr/>
        </p:nvSpPr>
        <p:spPr>
          <a:xfrm>
            <a:off x="2428861" y="2625323"/>
            <a:ext cx="107157" cy="267893"/>
          </a:xfrm>
          <a:prstGeom prst="down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lt-LT" sz="1350"/>
          </a:p>
        </p:txBody>
      </p:sp>
      <p:sp>
        <p:nvSpPr>
          <p:cNvPr id="12" name="Down Arrow 11"/>
          <p:cNvSpPr/>
          <p:nvPr/>
        </p:nvSpPr>
        <p:spPr>
          <a:xfrm>
            <a:off x="5911464" y="2625323"/>
            <a:ext cx="107157" cy="267893"/>
          </a:xfrm>
          <a:prstGeom prst="down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lt-LT" sz="1350"/>
          </a:p>
        </p:txBody>
      </p:sp>
      <p:sp>
        <p:nvSpPr>
          <p:cNvPr id="14" name="Rounded Rectangle 13"/>
          <p:cNvSpPr/>
          <p:nvPr/>
        </p:nvSpPr>
        <p:spPr>
          <a:xfrm>
            <a:off x="1518025" y="2893216"/>
            <a:ext cx="2089562" cy="321471"/>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lt-LT" sz="1350"/>
              <a:t>VVTAIĮT</a:t>
            </a:r>
          </a:p>
        </p:txBody>
      </p:sp>
      <p:sp>
        <p:nvSpPr>
          <p:cNvPr id="18" name="Down Arrow 17"/>
          <p:cNvSpPr/>
          <p:nvPr/>
        </p:nvSpPr>
        <p:spPr>
          <a:xfrm>
            <a:off x="2428861" y="3214687"/>
            <a:ext cx="107157" cy="267893"/>
          </a:xfrm>
          <a:prstGeom prst="down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lt-LT" sz="1350"/>
          </a:p>
        </p:txBody>
      </p:sp>
      <p:sp>
        <p:nvSpPr>
          <p:cNvPr id="21" name="Rectangle 20"/>
          <p:cNvSpPr/>
          <p:nvPr/>
        </p:nvSpPr>
        <p:spPr>
          <a:xfrm>
            <a:off x="1518025" y="3482580"/>
            <a:ext cx="2089562" cy="53578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buFont typeface="Arial" pitchFamily="34" charset="0"/>
              <a:buChar char="•"/>
            </a:pPr>
            <a:r>
              <a:rPr lang="lt-LT" sz="1350"/>
              <a:t> </a:t>
            </a:r>
            <a:r>
              <a:rPr lang="lt-LT" sz="1200"/>
              <a:t>Centriniai skyriai</a:t>
            </a:r>
          </a:p>
          <a:p>
            <a:pPr algn="just">
              <a:buFont typeface="Arial" pitchFamily="34" charset="0"/>
              <a:buChar char="•"/>
            </a:pPr>
            <a:r>
              <a:rPr lang="lt-LT" sz="1200"/>
              <a:t> Teritoriniai skyriai</a:t>
            </a:r>
          </a:p>
        </p:txBody>
      </p:sp>
      <p:sp>
        <p:nvSpPr>
          <p:cNvPr id="22" name="Rectangle 21"/>
          <p:cNvSpPr/>
          <p:nvPr/>
        </p:nvSpPr>
        <p:spPr>
          <a:xfrm>
            <a:off x="4981909" y="2900357"/>
            <a:ext cx="2702717" cy="113129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endParaRPr lang="lt-LT" sz="1200"/>
          </a:p>
          <a:p>
            <a:pPr algn="just">
              <a:buFont typeface="Arial" pitchFamily="34" charset="0"/>
              <a:buChar char="•"/>
            </a:pPr>
            <a:r>
              <a:rPr lang="lt-LT" sz="1200"/>
              <a:t> Savivaldybė ir jos struktūriniai padaliniai</a:t>
            </a:r>
          </a:p>
          <a:p>
            <a:pPr marL="171450" indent="-171450" algn="just">
              <a:buFont typeface="Arial" pitchFamily="34" charset="0"/>
              <a:buChar char="•"/>
            </a:pPr>
            <a:r>
              <a:rPr lang="lt-LT" sz="1200"/>
              <a:t>TBK</a:t>
            </a:r>
          </a:p>
          <a:p>
            <a:pPr algn="just">
              <a:buFont typeface="Arial" pitchFamily="34" charset="0"/>
              <a:buChar char="•"/>
            </a:pPr>
            <a:r>
              <a:rPr lang="lt-LT" sz="1200"/>
              <a:t> Savivaldybės įstaigos</a:t>
            </a:r>
          </a:p>
          <a:p>
            <a:pPr algn="just">
              <a:buFont typeface="Arial" pitchFamily="34" charset="0"/>
              <a:buChar char="•"/>
            </a:pPr>
            <a:r>
              <a:rPr lang="lt-LT" sz="1200"/>
              <a:t> Nevyriausybinės organizacijos</a:t>
            </a:r>
          </a:p>
          <a:p>
            <a:pPr algn="just"/>
            <a:endParaRPr lang="lt-LT" sz="1200"/>
          </a:p>
        </p:txBody>
      </p:sp>
      <p:sp>
        <p:nvSpPr>
          <p:cNvPr id="24" name="Down Arrow 23"/>
          <p:cNvSpPr/>
          <p:nvPr/>
        </p:nvSpPr>
        <p:spPr>
          <a:xfrm>
            <a:off x="2428861" y="4018364"/>
            <a:ext cx="107157" cy="214314"/>
          </a:xfrm>
          <a:prstGeom prst="down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lt-LT" sz="1350"/>
          </a:p>
        </p:txBody>
      </p:sp>
      <p:sp>
        <p:nvSpPr>
          <p:cNvPr id="25" name="Down Arrow 24"/>
          <p:cNvSpPr/>
          <p:nvPr/>
        </p:nvSpPr>
        <p:spPr>
          <a:xfrm>
            <a:off x="5889160" y="4027016"/>
            <a:ext cx="107157" cy="449054"/>
          </a:xfrm>
          <a:prstGeom prst="down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lt-LT" sz="1350"/>
          </a:p>
        </p:txBody>
      </p:sp>
      <p:sp>
        <p:nvSpPr>
          <p:cNvPr id="26" name="TextBox 25"/>
          <p:cNvSpPr txBox="1"/>
          <p:nvPr/>
        </p:nvSpPr>
        <p:spPr>
          <a:xfrm>
            <a:off x="183123" y="4289088"/>
            <a:ext cx="4258249" cy="1384995"/>
          </a:xfrm>
          <a:prstGeom prst="rect">
            <a:avLst/>
          </a:prstGeom>
          <a:noFill/>
        </p:spPr>
        <p:txBody>
          <a:bodyPr wrap="square" rtlCol="0" anchor="t">
            <a:spAutoFit/>
          </a:bodyPr>
          <a:lstStyle/>
          <a:p>
            <a:pPr>
              <a:buFont typeface="Arial" pitchFamily="34" charset="0"/>
              <a:buChar char="•"/>
            </a:pPr>
            <a:r>
              <a:rPr lang="lt-LT" sz="1200"/>
              <a:t>Pranešimų apie vaiko teisių pažeidimus nagrinėjimas;</a:t>
            </a:r>
          </a:p>
          <a:p>
            <a:pPr>
              <a:buFont typeface="Arial" pitchFamily="34" charset="0"/>
              <a:buChar char="•"/>
            </a:pPr>
            <a:r>
              <a:rPr lang="lt-LT" sz="1200"/>
              <a:t>Atstovavimas vaiko interesams teisme ir administracinėse institucijose;</a:t>
            </a:r>
          </a:p>
          <a:p>
            <a:pPr>
              <a:buFont typeface="Arial" pitchFamily="34" charset="0"/>
              <a:buChar char="•"/>
            </a:pPr>
            <a:r>
              <a:rPr lang="lt-LT" sz="1200"/>
              <a:t>Globos inicijavimas, priežiūra;</a:t>
            </a:r>
          </a:p>
          <a:p>
            <a:pPr>
              <a:buFont typeface="Arial" pitchFamily="34" charset="0"/>
              <a:buChar char="•"/>
            </a:pPr>
            <a:r>
              <a:rPr lang="lt-LT" sz="1200"/>
              <a:t>Bendradarbiavimas su kitomis vaiko gerovės srityje veikiančiomis institucijomis ir organizacijomis;</a:t>
            </a:r>
          </a:p>
          <a:p>
            <a:pPr>
              <a:buFont typeface="Arial" pitchFamily="34" charset="0"/>
              <a:buChar char="•"/>
            </a:pPr>
            <a:r>
              <a:rPr lang="lt-LT" sz="1200"/>
              <a:t>Teisinio reguliavimo stebėsena.</a:t>
            </a:r>
          </a:p>
        </p:txBody>
      </p:sp>
      <p:sp>
        <p:nvSpPr>
          <p:cNvPr id="27" name="TextBox 26"/>
          <p:cNvSpPr txBox="1"/>
          <p:nvPr/>
        </p:nvSpPr>
        <p:spPr>
          <a:xfrm>
            <a:off x="4801135" y="4473754"/>
            <a:ext cx="4380543" cy="1200329"/>
          </a:xfrm>
          <a:prstGeom prst="rect">
            <a:avLst/>
          </a:prstGeom>
          <a:noFill/>
        </p:spPr>
        <p:txBody>
          <a:bodyPr wrap="square" rtlCol="0">
            <a:spAutoFit/>
          </a:bodyPr>
          <a:lstStyle/>
          <a:p>
            <a:pPr>
              <a:buFont typeface="Arial" pitchFamily="34" charset="0"/>
              <a:buChar char="•"/>
            </a:pPr>
            <a:r>
              <a:rPr lang="lt-LT" sz="1200"/>
              <a:t>Prevencija (paslaugos, programos, kt.);</a:t>
            </a:r>
          </a:p>
          <a:p>
            <a:pPr>
              <a:buFont typeface="Arial" pitchFamily="34" charset="0"/>
              <a:buChar char="•"/>
            </a:pPr>
            <a:r>
              <a:rPr lang="lt-LT" sz="1200"/>
              <a:t>Intervencija (Pagalbos planas, koordinuotai teikiamos paslaugos, kt.);</a:t>
            </a:r>
          </a:p>
          <a:p>
            <a:pPr>
              <a:buFont typeface="Arial" pitchFamily="34" charset="0"/>
              <a:buChar char="•"/>
            </a:pPr>
            <a:r>
              <a:rPr lang="lt-LT" sz="1200"/>
              <a:t>Globėjų paieška, parengimas, atranka, laikinojo globėjo paskyrimas, socialinės globos teikimas, globos priežiūra;</a:t>
            </a:r>
          </a:p>
          <a:p>
            <a:pPr>
              <a:buFont typeface="Arial" pitchFamily="34" charset="0"/>
              <a:buChar char="•"/>
            </a:pPr>
            <a:r>
              <a:rPr lang="lt-LT" sz="1200" err="1"/>
              <a:t>Postvencija</a:t>
            </a:r>
            <a:r>
              <a:rPr lang="lt-LT" sz="1200"/>
              <a:t> (pasekmių šalinimas).</a:t>
            </a:r>
          </a:p>
        </p:txBody>
      </p:sp>
      <p:sp>
        <p:nvSpPr>
          <p:cNvPr id="2" name="Rectangle 1">
            <a:extLst>
              <a:ext uri="{FF2B5EF4-FFF2-40B4-BE49-F238E27FC236}">
                <a16:creationId xmlns:a16="http://schemas.microsoft.com/office/drawing/2014/main" xmlns="" id="{2498360C-189F-4CF0-925B-1057D7288BE7}"/>
              </a:ext>
            </a:extLst>
          </p:cNvPr>
          <p:cNvSpPr/>
          <p:nvPr/>
        </p:nvSpPr>
        <p:spPr>
          <a:xfrm>
            <a:off x="3562440" y="2897038"/>
            <a:ext cx="1409191" cy="3214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lt-LT" sz="1350"/>
              <a:t>Atvejo vadyba</a:t>
            </a:r>
          </a:p>
        </p:txBody>
      </p:sp>
      <p:sp>
        <p:nvSpPr>
          <p:cNvPr id="3" name="Oval 2">
            <a:extLst>
              <a:ext uri="{FF2B5EF4-FFF2-40B4-BE49-F238E27FC236}">
                <a16:creationId xmlns:a16="http://schemas.microsoft.com/office/drawing/2014/main" xmlns="" id="{30F95674-1779-4F50-BE57-94D4974D4E49}"/>
              </a:ext>
            </a:extLst>
          </p:cNvPr>
          <p:cNvSpPr/>
          <p:nvPr/>
        </p:nvSpPr>
        <p:spPr>
          <a:xfrm>
            <a:off x="7611182" y="2893216"/>
            <a:ext cx="738658" cy="3214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t-LT" sz="1200"/>
              <a:t>VGN</a:t>
            </a:r>
          </a:p>
        </p:txBody>
      </p:sp>
      <p:sp>
        <p:nvSpPr>
          <p:cNvPr id="28" name="Oval 27">
            <a:extLst>
              <a:ext uri="{FF2B5EF4-FFF2-40B4-BE49-F238E27FC236}">
                <a16:creationId xmlns:a16="http://schemas.microsoft.com/office/drawing/2014/main" xmlns="" id="{6B2C4A97-47CE-4170-8BDE-E65EFB5E8841}"/>
              </a:ext>
            </a:extLst>
          </p:cNvPr>
          <p:cNvSpPr/>
          <p:nvPr/>
        </p:nvSpPr>
        <p:spPr>
          <a:xfrm>
            <a:off x="7331364" y="3312663"/>
            <a:ext cx="738658" cy="368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t-LT" sz="1200"/>
              <a:t>SPC</a:t>
            </a:r>
          </a:p>
        </p:txBody>
      </p:sp>
      <p:sp>
        <p:nvSpPr>
          <p:cNvPr id="30" name="Oval 29">
            <a:extLst>
              <a:ext uri="{FF2B5EF4-FFF2-40B4-BE49-F238E27FC236}">
                <a16:creationId xmlns:a16="http://schemas.microsoft.com/office/drawing/2014/main" xmlns="" id="{04B7AA98-FA64-4A60-BF03-5FBD9C310FCF}"/>
              </a:ext>
            </a:extLst>
          </p:cNvPr>
          <p:cNvSpPr/>
          <p:nvPr/>
        </p:nvSpPr>
        <p:spPr>
          <a:xfrm>
            <a:off x="7611182" y="3709008"/>
            <a:ext cx="738658" cy="368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t-LT" sz="1200"/>
              <a:t>GC</a:t>
            </a:r>
          </a:p>
        </p:txBody>
      </p:sp>
      <p:sp>
        <p:nvSpPr>
          <p:cNvPr id="23" name="Rectangle 22">
            <a:extLst>
              <a:ext uri="{FF2B5EF4-FFF2-40B4-BE49-F238E27FC236}">
                <a16:creationId xmlns:a16="http://schemas.microsoft.com/office/drawing/2014/main" xmlns="" id="{097C3924-4F95-4210-92D4-3D4FE39E947F}"/>
              </a:ext>
            </a:extLst>
          </p:cNvPr>
          <p:cNvSpPr/>
          <p:nvPr/>
        </p:nvSpPr>
        <p:spPr>
          <a:xfrm>
            <a:off x="3522296" y="2575567"/>
            <a:ext cx="1506136" cy="3214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lt-LT" sz="1350"/>
              <a:t>Mobilioji </a:t>
            </a:r>
            <a:r>
              <a:rPr lang="lt-LT" sz="1350" err="1"/>
              <a:t>komada</a:t>
            </a:r>
            <a:endParaRPr lang="lt-LT" sz="135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animEffect transition="in" filter="wipe(down)">
                                      <p:cBhvr>
                                        <p:cTn id="7" dur="500"/>
                                        <p:tgtEl>
                                          <p:spTgt spid="6">
                                            <p:bg/>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6">
                                            <p:txEl>
                                              <p:pRg st="0" end="0"/>
                                            </p:txEl>
                                          </p:spTgt>
                                        </p:tgtEl>
                                        <p:attrNameLst>
                                          <p:attrName>style.visibility</p:attrName>
                                        </p:attrNameLst>
                                      </p:cBhvr>
                                      <p:to>
                                        <p:strVal val="visible"/>
                                      </p:to>
                                    </p:set>
                                    <p:animEffect transition="in" filter="wipe(down)">
                                      <p:cBhvr>
                                        <p:cTn id="10" dur="500"/>
                                        <p:tgtEl>
                                          <p:spTgt spid="6">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ipe(down)">
                                      <p:cBhvr>
                                        <p:cTn id="15" dur="500"/>
                                        <p:tgtEl>
                                          <p:spTgt spid="11"/>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14">
                                            <p:bg/>
                                          </p:spTgt>
                                        </p:tgtEl>
                                        <p:attrNameLst>
                                          <p:attrName>style.visibility</p:attrName>
                                        </p:attrNameLst>
                                      </p:cBhvr>
                                      <p:to>
                                        <p:strVal val="visible"/>
                                      </p:to>
                                    </p:set>
                                    <p:animEffect transition="in" filter="wipe(down)">
                                      <p:cBhvr>
                                        <p:cTn id="20" dur="500"/>
                                        <p:tgtEl>
                                          <p:spTgt spid="14">
                                            <p:bg/>
                                          </p:spTgt>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14">
                                            <p:txEl>
                                              <p:pRg st="0" end="0"/>
                                            </p:txEl>
                                          </p:spTgt>
                                        </p:tgtEl>
                                        <p:attrNameLst>
                                          <p:attrName>style.visibility</p:attrName>
                                        </p:attrNameLst>
                                      </p:cBhvr>
                                      <p:to>
                                        <p:strVal val="visible"/>
                                      </p:to>
                                    </p:set>
                                    <p:animEffect transition="in" filter="wipe(down)">
                                      <p:cBhvr>
                                        <p:cTn id="23" dur="500"/>
                                        <p:tgtEl>
                                          <p:spTgt spid="14">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18"/>
                                        </p:tgtEl>
                                        <p:attrNameLst>
                                          <p:attrName>style.visibility</p:attrName>
                                        </p:attrNameLst>
                                      </p:cBhvr>
                                      <p:to>
                                        <p:strVal val="visible"/>
                                      </p:to>
                                    </p:set>
                                    <p:animEffect transition="in" filter="wipe(down)">
                                      <p:cBhvr>
                                        <p:cTn id="28" dur="500"/>
                                        <p:tgtEl>
                                          <p:spTgt spid="18"/>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21">
                                            <p:bg/>
                                          </p:spTgt>
                                        </p:tgtEl>
                                        <p:attrNameLst>
                                          <p:attrName>style.visibility</p:attrName>
                                        </p:attrNameLst>
                                      </p:cBhvr>
                                      <p:to>
                                        <p:strVal val="visible"/>
                                      </p:to>
                                    </p:set>
                                    <p:animEffect transition="in" filter="wipe(down)">
                                      <p:cBhvr>
                                        <p:cTn id="33" dur="500"/>
                                        <p:tgtEl>
                                          <p:spTgt spid="21">
                                            <p:bg/>
                                          </p:spTgt>
                                        </p:tgtEl>
                                      </p:cBhvr>
                                    </p:animEffect>
                                  </p:childTnLst>
                                </p:cTn>
                              </p:par>
                              <p:par>
                                <p:cTn id="34" presetID="22" presetClass="entr" presetSubtype="4" fill="hold" grpId="0" nodeType="withEffect">
                                  <p:stCondLst>
                                    <p:cond delay="0"/>
                                  </p:stCondLst>
                                  <p:childTnLst>
                                    <p:set>
                                      <p:cBhvr>
                                        <p:cTn id="35" dur="1" fill="hold">
                                          <p:stCondLst>
                                            <p:cond delay="0"/>
                                          </p:stCondLst>
                                        </p:cTn>
                                        <p:tgtEl>
                                          <p:spTgt spid="21">
                                            <p:txEl>
                                              <p:pRg st="0" end="0"/>
                                            </p:txEl>
                                          </p:spTgt>
                                        </p:tgtEl>
                                        <p:attrNameLst>
                                          <p:attrName>style.visibility</p:attrName>
                                        </p:attrNameLst>
                                      </p:cBhvr>
                                      <p:to>
                                        <p:strVal val="visible"/>
                                      </p:to>
                                    </p:set>
                                    <p:animEffect transition="in" filter="wipe(down)">
                                      <p:cBhvr>
                                        <p:cTn id="36" dur="500"/>
                                        <p:tgtEl>
                                          <p:spTgt spid="21">
                                            <p:txEl>
                                              <p:pRg st="0" end="0"/>
                                            </p:txEl>
                                          </p:spTgt>
                                        </p:tgtEl>
                                      </p:cBhvr>
                                    </p:animEffect>
                                  </p:childTnLst>
                                </p:cTn>
                              </p:par>
                              <p:par>
                                <p:cTn id="37" presetID="22" presetClass="entr" presetSubtype="4" fill="hold" grpId="0" nodeType="withEffect">
                                  <p:stCondLst>
                                    <p:cond delay="0"/>
                                  </p:stCondLst>
                                  <p:childTnLst>
                                    <p:set>
                                      <p:cBhvr>
                                        <p:cTn id="38" dur="1" fill="hold">
                                          <p:stCondLst>
                                            <p:cond delay="0"/>
                                          </p:stCondLst>
                                        </p:cTn>
                                        <p:tgtEl>
                                          <p:spTgt spid="21">
                                            <p:txEl>
                                              <p:pRg st="1" end="1"/>
                                            </p:txEl>
                                          </p:spTgt>
                                        </p:tgtEl>
                                        <p:attrNameLst>
                                          <p:attrName>style.visibility</p:attrName>
                                        </p:attrNameLst>
                                      </p:cBhvr>
                                      <p:to>
                                        <p:strVal val="visible"/>
                                      </p:to>
                                    </p:set>
                                    <p:animEffect transition="in" filter="wipe(down)">
                                      <p:cBhvr>
                                        <p:cTn id="39" dur="500"/>
                                        <p:tgtEl>
                                          <p:spTgt spid="21">
                                            <p:txEl>
                                              <p:pRg st="1" end="1"/>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grpId="0" nodeType="clickEffect">
                                  <p:stCondLst>
                                    <p:cond delay="0"/>
                                  </p:stCondLst>
                                  <p:childTnLst>
                                    <p:set>
                                      <p:cBhvr>
                                        <p:cTn id="43" dur="1" fill="hold">
                                          <p:stCondLst>
                                            <p:cond delay="0"/>
                                          </p:stCondLst>
                                        </p:cTn>
                                        <p:tgtEl>
                                          <p:spTgt spid="24"/>
                                        </p:tgtEl>
                                        <p:attrNameLst>
                                          <p:attrName>style.visibility</p:attrName>
                                        </p:attrNameLst>
                                      </p:cBhvr>
                                      <p:to>
                                        <p:strVal val="visible"/>
                                      </p:to>
                                    </p:set>
                                    <p:animEffect transition="in" filter="wipe(down)">
                                      <p:cBhvr>
                                        <p:cTn id="44" dur="500"/>
                                        <p:tgtEl>
                                          <p:spTgt spid="24"/>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4" fill="hold" grpId="0" nodeType="clickEffect">
                                  <p:stCondLst>
                                    <p:cond delay="0"/>
                                  </p:stCondLst>
                                  <p:childTnLst>
                                    <p:set>
                                      <p:cBhvr>
                                        <p:cTn id="48" dur="1" fill="hold">
                                          <p:stCondLst>
                                            <p:cond delay="0"/>
                                          </p:stCondLst>
                                        </p:cTn>
                                        <p:tgtEl>
                                          <p:spTgt spid="26">
                                            <p:txEl>
                                              <p:pRg st="0" end="0"/>
                                            </p:txEl>
                                          </p:spTgt>
                                        </p:tgtEl>
                                        <p:attrNameLst>
                                          <p:attrName>style.visibility</p:attrName>
                                        </p:attrNameLst>
                                      </p:cBhvr>
                                      <p:to>
                                        <p:strVal val="visible"/>
                                      </p:to>
                                    </p:set>
                                    <p:animEffect transition="in" filter="wipe(down)">
                                      <p:cBhvr>
                                        <p:cTn id="49" dur="500"/>
                                        <p:tgtEl>
                                          <p:spTgt spid="26">
                                            <p:txEl>
                                              <p:pRg st="0" end="0"/>
                                            </p:txEl>
                                          </p:spTgt>
                                        </p:tgtEl>
                                      </p:cBhvr>
                                    </p:animEffect>
                                  </p:childTnLst>
                                </p:cTn>
                              </p:par>
                              <p:par>
                                <p:cTn id="50" presetID="22" presetClass="entr" presetSubtype="4" fill="hold" grpId="0" nodeType="withEffect">
                                  <p:stCondLst>
                                    <p:cond delay="0"/>
                                  </p:stCondLst>
                                  <p:childTnLst>
                                    <p:set>
                                      <p:cBhvr>
                                        <p:cTn id="51" dur="1" fill="hold">
                                          <p:stCondLst>
                                            <p:cond delay="0"/>
                                          </p:stCondLst>
                                        </p:cTn>
                                        <p:tgtEl>
                                          <p:spTgt spid="26">
                                            <p:txEl>
                                              <p:pRg st="1" end="1"/>
                                            </p:txEl>
                                          </p:spTgt>
                                        </p:tgtEl>
                                        <p:attrNameLst>
                                          <p:attrName>style.visibility</p:attrName>
                                        </p:attrNameLst>
                                      </p:cBhvr>
                                      <p:to>
                                        <p:strVal val="visible"/>
                                      </p:to>
                                    </p:set>
                                    <p:animEffect transition="in" filter="wipe(down)">
                                      <p:cBhvr>
                                        <p:cTn id="52" dur="500"/>
                                        <p:tgtEl>
                                          <p:spTgt spid="26">
                                            <p:txEl>
                                              <p:pRg st="1" end="1"/>
                                            </p:txEl>
                                          </p:spTgt>
                                        </p:tgtEl>
                                      </p:cBhvr>
                                    </p:animEffect>
                                  </p:childTnLst>
                                </p:cTn>
                              </p:par>
                              <p:par>
                                <p:cTn id="53" presetID="22" presetClass="entr" presetSubtype="4" fill="hold" grpId="0" nodeType="withEffect">
                                  <p:stCondLst>
                                    <p:cond delay="0"/>
                                  </p:stCondLst>
                                  <p:childTnLst>
                                    <p:set>
                                      <p:cBhvr>
                                        <p:cTn id="54" dur="1" fill="hold">
                                          <p:stCondLst>
                                            <p:cond delay="0"/>
                                          </p:stCondLst>
                                        </p:cTn>
                                        <p:tgtEl>
                                          <p:spTgt spid="26">
                                            <p:txEl>
                                              <p:pRg st="2" end="2"/>
                                            </p:txEl>
                                          </p:spTgt>
                                        </p:tgtEl>
                                        <p:attrNameLst>
                                          <p:attrName>style.visibility</p:attrName>
                                        </p:attrNameLst>
                                      </p:cBhvr>
                                      <p:to>
                                        <p:strVal val="visible"/>
                                      </p:to>
                                    </p:set>
                                    <p:animEffect transition="in" filter="wipe(down)">
                                      <p:cBhvr>
                                        <p:cTn id="55" dur="500"/>
                                        <p:tgtEl>
                                          <p:spTgt spid="26">
                                            <p:txEl>
                                              <p:pRg st="2" end="2"/>
                                            </p:txEl>
                                          </p:spTgt>
                                        </p:tgtEl>
                                      </p:cBhvr>
                                    </p:animEffect>
                                  </p:childTnLst>
                                </p:cTn>
                              </p:par>
                              <p:par>
                                <p:cTn id="56" presetID="22" presetClass="entr" presetSubtype="4" fill="hold" grpId="0" nodeType="withEffect">
                                  <p:stCondLst>
                                    <p:cond delay="0"/>
                                  </p:stCondLst>
                                  <p:childTnLst>
                                    <p:set>
                                      <p:cBhvr>
                                        <p:cTn id="57" dur="1" fill="hold">
                                          <p:stCondLst>
                                            <p:cond delay="0"/>
                                          </p:stCondLst>
                                        </p:cTn>
                                        <p:tgtEl>
                                          <p:spTgt spid="26">
                                            <p:txEl>
                                              <p:pRg st="3" end="3"/>
                                            </p:txEl>
                                          </p:spTgt>
                                        </p:tgtEl>
                                        <p:attrNameLst>
                                          <p:attrName>style.visibility</p:attrName>
                                        </p:attrNameLst>
                                      </p:cBhvr>
                                      <p:to>
                                        <p:strVal val="visible"/>
                                      </p:to>
                                    </p:set>
                                    <p:animEffect transition="in" filter="wipe(down)">
                                      <p:cBhvr>
                                        <p:cTn id="58" dur="500"/>
                                        <p:tgtEl>
                                          <p:spTgt spid="26">
                                            <p:txEl>
                                              <p:pRg st="3" end="3"/>
                                            </p:txEl>
                                          </p:spTgt>
                                        </p:tgtEl>
                                      </p:cBhvr>
                                    </p:animEffect>
                                  </p:childTnLst>
                                </p:cTn>
                              </p:par>
                              <p:par>
                                <p:cTn id="59" presetID="22" presetClass="entr" presetSubtype="4" fill="hold" grpId="0" nodeType="withEffect">
                                  <p:stCondLst>
                                    <p:cond delay="0"/>
                                  </p:stCondLst>
                                  <p:childTnLst>
                                    <p:set>
                                      <p:cBhvr>
                                        <p:cTn id="60" dur="1" fill="hold">
                                          <p:stCondLst>
                                            <p:cond delay="0"/>
                                          </p:stCondLst>
                                        </p:cTn>
                                        <p:tgtEl>
                                          <p:spTgt spid="26">
                                            <p:txEl>
                                              <p:pRg st="4" end="4"/>
                                            </p:txEl>
                                          </p:spTgt>
                                        </p:tgtEl>
                                        <p:attrNameLst>
                                          <p:attrName>style.visibility</p:attrName>
                                        </p:attrNameLst>
                                      </p:cBhvr>
                                      <p:to>
                                        <p:strVal val="visible"/>
                                      </p:to>
                                    </p:set>
                                    <p:animEffect transition="in" filter="wipe(down)">
                                      <p:cBhvr>
                                        <p:cTn id="61" dur="500"/>
                                        <p:tgtEl>
                                          <p:spTgt spid="26">
                                            <p:txEl>
                                              <p:pRg st="4" end="4"/>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22" presetClass="entr" presetSubtype="4" fill="hold" grpId="0" nodeType="clickEffect">
                                  <p:stCondLst>
                                    <p:cond delay="0"/>
                                  </p:stCondLst>
                                  <p:childTnLst>
                                    <p:set>
                                      <p:cBhvr>
                                        <p:cTn id="65" dur="1" fill="hold">
                                          <p:stCondLst>
                                            <p:cond delay="0"/>
                                          </p:stCondLst>
                                        </p:cTn>
                                        <p:tgtEl>
                                          <p:spTgt spid="8">
                                            <p:bg/>
                                          </p:spTgt>
                                        </p:tgtEl>
                                        <p:attrNameLst>
                                          <p:attrName>style.visibility</p:attrName>
                                        </p:attrNameLst>
                                      </p:cBhvr>
                                      <p:to>
                                        <p:strVal val="visible"/>
                                      </p:to>
                                    </p:set>
                                    <p:animEffect transition="in" filter="wipe(down)">
                                      <p:cBhvr>
                                        <p:cTn id="66" dur="500"/>
                                        <p:tgtEl>
                                          <p:spTgt spid="8">
                                            <p:bg/>
                                          </p:spTgt>
                                        </p:tgtEl>
                                      </p:cBhvr>
                                    </p:animEffect>
                                  </p:childTnLst>
                                </p:cTn>
                              </p:par>
                              <p:par>
                                <p:cTn id="67" presetID="22" presetClass="entr" presetSubtype="4" fill="hold" grpId="0" nodeType="withEffect">
                                  <p:stCondLst>
                                    <p:cond delay="0"/>
                                  </p:stCondLst>
                                  <p:childTnLst>
                                    <p:set>
                                      <p:cBhvr>
                                        <p:cTn id="68" dur="1" fill="hold">
                                          <p:stCondLst>
                                            <p:cond delay="0"/>
                                          </p:stCondLst>
                                        </p:cTn>
                                        <p:tgtEl>
                                          <p:spTgt spid="8">
                                            <p:txEl>
                                              <p:pRg st="0" end="0"/>
                                            </p:txEl>
                                          </p:spTgt>
                                        </p:tgtEl>
                                        <p:attrNameLst>
                                          <p:attrName>style.visibility</p:attrName>
                                        </p:attrNameLst>
                                      </p:cBhvr>
                                      <p:to>
                                        <p:strVal val="visible"/>
                                      </p:to>
                                    </p:set>
                                    <p:animEffect transition="in" filter="wipe(down)">
                                      <p:cBhvr>
                                        <p:cTn id="69" dur="500"/>
                                        <p:tgtEl>
                                          <p:spTgt spid="8">
                                            <p:txEl>
                                              <p:pRg st="0" end="0"/>
                                            </p:txEl>
                                          </p:spTgt>
                                        </p:tgtEl>
                                      </p:cBhvr>
                                    </p:animEffect>
                                  </p:childTnLst>
                                </p:cTn>
                              </p:par>
                            </p:childTnLst>
                          </p:cTn>
                        </p:par>
                      </p:childTnLst>
                    </p:cTn>
                  </p:par>
                  <p:par>
                    <p:cTn id="70" fill="hold">
                      <p:stCondLst>
                        <p:cond delay="indefinite"/>
                      </p:stCondLst>
                      <p:childTnLst>
                        <p:par>
                          <p:cTn id="71" fill="hold">
                            <p:stCondLst>
                              <p:cond delay="0"/>
                            </p:stCondLst>
                            <p:childTnLst>
                              <p:par>
                                <p:cTn id="72" presetID="22" presetClass="entr" presetSubtype="4" fill="hold" grpId="0" nodeType="clickEffect">
                                  <p:stCondLst>
                                    <p:cond delay="0"/>
                                  </p:stCondLst>
                                  <p:childTnLst>
                                    <p:set>
                                      <p:cBhvr>
                                        <p:cTn id="73" dur="1" fill="hold">
                                          <p:stCondLst>
                                            <p:cond delay="0"/>
                                          </p:stCondLst>
                                        </p:cTn>
                                        <p:tgtEl>
                                          <p:spTgt spid="12"/>
                                        </p:tgtEl>
                                        <p:attrNameLst>
                                          <p:attrName>style.visibility</p:attrName>
                                        </p:attrNameLst>
                                      </p:cBhvr>
                                      <p:to>
                                        <p:strVal val="visible"/>
                                      </p:to>
                                    </p:set>
                                    <p:animEffect transition="in" filter="wipe(down)">
                                      <p:cBhvr>
                                        <p:cTn id="74" dur="500"/>
                                        <p:tgtEl>
                                          <p:spTgt spid="12"/>
                                        </p:tgtEl>
                                      </p:cBhvr>
                                    </p:animEffect>
                                  </p:childTnLst>
                                </p:cTn>
                              </p:par>
                            </p:childTnLst>
                          </p:cTn>
                        </p:par>
                      </p:childTnLst>
                    </p:cTn>
                  </p:par>
                  <p:par>
                    <p:cTn id="75" fill="hold">
                      <p:stCondLst>
                        <p:cond delay="indefinite"/>
                      </p:stCondLst>
                      <p:childTnLst>
                        <p:par>
                          <p:cTn id="76" fill="hold">
                            <p:stCondLst>
                              <p:cond delay="0"/>
                            </p:stCondLst>
                            <p:childTnLst>
                              <p:par>
                                <p:cTn id="77" presetID="22" presetClass="entr" presetSubtype="4" fill="hold" grpId="0" nodeType="clickEffect">
                                  <p:stCondLst>
                                    <p:cond delay="0"/>
                                  </p:stCondLst>
                                  <p:childTnLst>
                                    <p:set>
                                      <p:cBhvr>
                                        <p:cTn id="78" dur="1" fill="hold">
                                          <p:stCondLst>
                                            <p:cond delay="0"/>
                                          </p:stCondLst>
                                        </p:cTn>
                                        <p:tgtEl>
                                          <p:spTgt spid="22">
                                            <p:bg/>
                                          </p:spTgt>
                                        </p:tgtEl>
                                        <p:attrNameLst>
                                          <p:attrName>style.visibility</p:attrName>
                                        </p:attrNameLst>
                                      </p:cBhvr>
                                      <p:to>
                                        <p:strVal val="visible"/>
                                      </p:to>
                                    </p:set>
                                    <p:animEffect transition="in" filter="wipe(down)">
                                      <p:cBhvr>
                                        <p:cTn id="79" dur="500"/>
                                        <p:tgtEl>
                                          <p:spTgt spid="22">
                                            <p:bg/>
                                          </p:spTgt>
                                        </p:tgtEl>
                                      </p:cBhvr>
                                    </p:animEffect>
                                  </p:childTnLst>
                                </p:cTn>
                              </p:par>
                              <p:par>
                                <p:cTn id="80" presetID="22" presetClass="entr" presetSubtype="4" fill="hold" grpId="0" nodeType="withEffect">
                                  <p:stCondLst>
                                    <p:cond delay="0"/>
                                  </p:stCondLst>
                                  <p:childTnLst>
                                    <p:set>
                                      <p:cBhvr>
                                        <p:cTn id="81" dur="1" fill="hold">
                                          <p:stCondLst>
                                            <p:cond delay="0"/>
                                          </p:stCondLst>
                                        </p:cTn>
                                        <p:tgtEl>
                                          <p:spTgt spid="22">
                                            <p:txEl>
                                              <p:pRg st="1" end="1"/>
                                            </p:txEl>
                                          </p:spTgt>
                                        </p:tgtEl>
                                        <p:attrNameLst>
                                          <p:attrName>style.visibility</p:attrName>
                                        </p:attrNameLst>
                                      </p:cBhvr>
                                      <p:to>
                                        <p:strVal val="visible"/>
                                      </p:to>
                                    </p:set>
                                    <p:animEffect transition="in" filter="wipe(down)">
                                      <p:cBhvr>
                                        <p:cTn id="82" dur="500"/>
                                        <p:tgtEl>
                                          <p:spTgt spid="22">
                                            <p:txEl>
                                              <p:pRg st="1" end="1"/>
                                            </p:txEl>
                                          </p:spTgt>
                                        </p:tgtEl>
                                      </p:cBhvr>
                                    </p:animEffect>
                                  </p:childTnLst>
                                </p:cTn>
                              </p:par>
                              <p:par>
                                <p:cTn id="83" presetID="22" presetClass="entr" presetSubtype="4" fill="hold" grpId="0" nodeType="withEffect">
                                  <p:stCondLst>
                                    <p:cond delay="0"/>
                                  </p:stCondLst>
                                  <p:childTnLst>
                                    <p:set>
                                      <p:cBhvr>
                                        <p:cTn id="84" dur="1" fill="hold">
                                          <p:stCondLst>
                                            <p:cond delay="0"/>
                                          </p:stCondLst>
                                        </p:cTn>
                                        <p:tgtEl>
                                          <p:spTgt spid="22">
                                            <p:txEl>
                                              <p:pRg st="2" end="2"/>
                                            </p:txEl>
                                          </p:spTgt>
                                        </p:tgtEl>
                                        <p:attrNameLst>
                                          <p:attrName>style.visibility</p:attrName>
                                        </p:attrNameLst>
                                      </p:cBhvr>
                                      <p:to>
                                        <p:strVal val="visible"/>
                                      </p:to>
                                    </p:set>
                                    <p:animEffect transition="in" filter="wipe(down)">
                                      <p:cBhvr>
                                        <p:cTn id="85" dur="500"/>
                                        <p:tgtEl>
                                          <p:spTgt spid="22">
                                            <p:txEl>
                                              <p:pRg st="2" end="2"/>
                                            </p:txEl>
                                          </p:spTgt>
                                        </p:tgtEl>
                                      </p:cBhvr>
                                    </p:animEffect>
                                  </p:childTnLst>
                                </p:cTn>
                              </p:par>
                              <p:par>
                                <p:cTn id="86" presetID="22" presetClass="entr" presetSubtype="4" fill="hold" grpId="0" nodeType="withEffect">
                                  <p:stCondLst>
                                    <p:cond delay="0"/>
                                  </p:stCondLst>
                                  <p:childTnLst>
                                    <p:set>
                                      <p:cBhvr>
                                        <p:cTn id="87" dur="1" fill="hold">
                                          <p:stCondLst>
                                            <p:cond delay="0"/>
                                          </p:stCondLst>
                                        </p:cTn>
                                        <p:tgtEl>
                                          <p:spTgt spid="22">
                                            <p:txEl>
                                              <p:pRg st="3" end="3"/>
                                            </p:txEl>
                                          </p:spTgt>
                                        </p:tgtEl>
                                        <p:attrNameLst>
                                          <p:attrName>style.visibility</p:attrName>
                                        </p:attrNameLst>
                                      </p:cBhvr>
                                      <p:to>
                                        <p:strVal val="visible"/>
                                      </p:to>
                                    </p:set>
                                    <p:animEffect transition="in" filter="wipe(down)">
                                      <p:cBhvr>
                                        <p:cTn id="88" dur="500"/>
                                        <p:tgtEl>
                                          <p:spTgt spid="22">
                                            <p:txEl>
                                              <p:pRg st="3" end="3"/>
                                            </p:txEl>
                                          </p:spTgt>
                                        </p:tgtEl>
                                      </p:cBhvr>
                                    </p:animEffect>
                                  </p:childTnLst>
                                </p:cTn>
                              </p:par>
                              <p:par>
                                <p:cTn id="89" presetID="22" presetClass="entr" presetSubtype="4" fill="hold" grpId="0" nodeType="withEffect">
                                  <p:stCondLst>
                                    <p:cond delay="0"/>
                                  </p:stCondLst>
                                  <p:childTnLst>
                                    <p:set>
                                      <p:cBhvr>
                                        <p:cTn id="90" dur="1" fill="hold">
                                          <p:stCondLst>
                                            <p:cond delay="0"/>
                                          </p:stCondLst>
                                        </p:cTn>
                                        <p:tgtEl>
                                          <p:spTgt spid="22">
                                            <p:txEl>
                                              <p:pRg st="4" end="4"/>
                                            </p:txEl>
                                          </p:spTgt>
                                        </p:tgtEl>
                                        <p:attrNameLst>
                                          <p:attrName>style.visibility</p:attrName>
                                        </p:attrNameLst>
                                      </p:cBhvr>
                                      <p:to>
                                        <p:strVal val="visible"/>
                                      </p:to>
                                    </p:set>
                                    <p:animEffect transition="in" filter="wipe(down)">
                                      <p:cBhvr>
                                        <p:cTn id="91" dur="500"/>
                                        <p:tgtEl>
                                          <p:spTgt spid="22">
                                            <p:txEl>
                                              <p:pRg st="4" end="4"/>
                                            </p:txEl>
                                          </p:spTgt>
                                        </p:tgtEl>
                                      </p:cBhvr>
                                    </p:animEffect>
                                  </p:childTnLst>
                                </p:cTn>
                              </p:par>
                            </p:childTnLst>
                          </p:cTn>
                        </p:par>
                      </p:childTnLst>
                    </p:cTn>
                  </p:par>
                  <p:par>
                    <p:cTn id="92" fill="hold">
                      <p:stCondLst>
                        <p:cond delay="indefinite"/>
                      </p:stCondLst>
                      <p:childTnLst>
                        <p:par>
                          <p:cTn id="93" fill="hold">
                            <p:stCondLst>
                              <p:cond delay="0"/>
                            </p:stCondLst>
                            <p:childTnLst>
                              <p:par>
                                <p:cTn id="94" presetID="22" presetClass="entr" presetSubtype="4" fill="hold" grpId="0" nodeType="clickEffect">
                                  <p:stCondLst>
                                    <p:cond delay="0"/>
                                  </p:stCondLst>
                                  <p:childTnLst>
                                    <p:set>
                                      <p:cBhvr>
                                        <p:cTn id="95" dur="1" fill="hold">
                                          <p:stCondLst>
                                            <p:cond delay="0"/>
                                          </p:stCondLst>
                                        </p:cTn>
                                        <p:tgtEl>
                                          <p:spTgt spid="25"/>
                                        </p:tgtEl>
                                        <p:attrNameLst>
                                          <p:attrName>style.visibility</p:attrName>
                                        </p:attrNameLst>
                                      </p:cBhvr>
                                      <p:to>
                                        <p:strVal val="visible"/>
                                      </p:to>
                                    </p:set>
                                    <p:animEffect transition="in" filter="wipe(down)">
                                      <p:cBhvr>
                                        <p:cTn id="96" dur="500"/>
                                        <p:tgtEl>
                                          <p:spTgt spid="25"/>
                                        </p:tgtEl>
                                      </p:cBhvr>
                                    </p:animEffect>
                                  </p:childTnLst>
                                </p:cTn>
                              </p:par>
                            </p:childTnLst>
                          </p:cTn>
                        </p:par>
                      </p:childTnLst>
                    </p:cTn>
                  </p:par>
                  <p:par>
                    <p:cTn id="97" fill="hold">
                      <p:stCondLst>
                        <p:cond delay="indefinite"/>
                      </p:stCondLst>
                      <p:childTnLst>
                        <p:par>
                          <p:cTn id="98" fill="hold">
                            <p:stCondLst>
                              <p:cond delay="0"/>
                            </p:stCondLst>
                            <p:childTnLst>
                              <p:par>
                                <p:cTn id="99" presetID="22" presetClass="entr" presetSubtype="4" fill="hold" grpId="0" nodeType="clickEffect">
                                  <p:stCondLst>
                                    <p:cond delay="0"/>
                                  </p:stCondLst>
                                  <p:childTnLst>
                                    <p:set>
                                      <p:cBhvr>
                                        <p:cTn id="100" dur="1" fill="hold">
                                          <p:stCondLst>
                                            <p:cond delay="0"/>
                                          </p:stCondLst>
                                        </p:cTn>
                                        <p:tgtEl>
                                          <p:spTgt spid="27">
                                            <p:txEl>
                                              <p:pRg st="0" end="0"/>
                                            </p:txEl>
                                          </p:spTgt>
                                        </p:tgtEl>
                                        <p:attrNameLst>
                                          <p:attrName>style.visibility</p:attrName>
                                        </p:attrNameLst>
                                      </p:cBhvr>
                                      <p:to>
                                        <p:strVal val="visible"/>
                                      </p:to>
                                    </p:set>
                                    <p:animEffect transition="in" filter="wipe(down)">
                                      <p:cBhvr>
                                        <p:cTn id="101" dur="500"/>
                                        <p:tgtEl>
                                          <p:spTgt spid="27">
                                            <p:txEl>
                                              <p:pRg st="0" end="0"/>
                                            </p:txEl>
                                          </p:spTgt>
                                        </p:tgtEl>
                                      </p:cBhvr>
                                    </p:animEffect>
                                  </p:childTnLst>
                                </p:cTn>
                              </p:par>
                              <p:par>
                                <p:cTn id="102" presetID="22" presetClass="entr" presetSubtype="4" fill="hold" grpId="0" nodeType="withEffect">
                                  <p:stCondLst>
                                    <p:cond delay="0"/>
                                  </p:stCondLst>
                                  <p:childTnLst>
                                    <p:set>
                                      <p:cBhvr>
                                        <p:cTn id="103" dur="1" fill="hold">
                                          <p:stCondLst>
                                            <p:cond delay="0"/>
                                          </p:stCondLst>
                                        </p:cTn>
                                        <p:tgtEl>
                                          <p:spTgt spid="27">
                                            <p:txEl>
                                              <p:pRg st="1" end="1"/>
                                            </p:txEl>
                                          </p:spTgt>
                                        </p:tgtEl>
                                        <p:attrNameLst>
                                          <p:attrName>style.visibility</p:attrName>
                                        </p:attrNameLst>
                                      </p:cBhvr>
                                      <p:to>
                                        <p:strVal val="visible"/>
                                      </p:to>
                                    </p:set>
                                    <p:animEffect transition="in" filter="wipe(down)">
                                      <p:cBhvr>
                                        <p:cTn id="104" dur="500"/>
                                        <p:tgtEl>
                                          <p:spTgt spid="27">
                                            <p:txEl>
                                              <p:pRg st="1" end="1"/>
                                            </p:txEl>
                                          </p:spTgt>
                                        </p:tgtEl>
                                      </p:cBhvr>
                                    </p:animEffect>
                                  </p:childTnLst>
                                </p:cTn>
                              </p:par>
                              <p:par>
                                <p:cTn id="105" presetID="22" presetClass="entr" presetSubtype="4" fill="hold" grpId="0" nodeType="withEffect">
                                  <p:stCondLst>
                                    <p:cond delay="0"/>
                                  </p:stCondLst>
                                  <p:childTnLst>
                                    <p:set>
                                      <p:cBhvr>
                                        <p:cTn id="106" dur="1" fill="hold">
                                          <p:stCondLst>
                                            <p:cond delay="0"/>
                                          </p:stCondLst>
                                        </p:cTn>
                                        <p:tgtEl>
                                          <p:spTgt spid="27">
                                            <p:txEl>
                                              <p:pRg st="2" end="2"/>
                                            </p:txEl>
                                          </p:spTgt>
                                        </p:tgtEl>
                                        <p:attrNameLst>
                                          <p:attrName>style.visibility</p:attrName>
                                        </p:attrNameLst>
                                      </p:cBhvr>
                                      <p:to>
                                        <p:strVal val="visible"/>
                                      </p:to>
                                    </p:set>
                                    <p:animEffect transition="in" filter="wipe(down)">
                                      <p:cBhvr>
                                        <p:cTn id="107" dur="500"/>
                                        <p:tgtEl>
                                          <p:spTgt spid="27">
                                            <p:txEl>
                                              <p:pRg st="2" end="2"/>
                                            </p:txEl>
                                          </p:spTgt>
                                        </p:tgtEl>
                                      </p:cBhvr>
                                    </p:animEffect>
                                  </p:childTnLst>
                                </p:cTn>
                              </p:par>
                              <p:par>
                                <p:cTn id="108" presetID="22" presetClass="entr" presetSubtype="4" fill="hold" grpId="0" nodeType="withEffect">
                                  <p:stCondLst>
                                    <p:cond delay="0"/>
                                  </p:stCondLst>
                                  <p:childTnLst>
                                    <p:set>
                                      <p:cBhvr>
                                        <p:cTn id="109" dur="1" fill="hold">
                                          <p:stCondLst>
                                            <p:cond delay="0"/>
                                          </p:stCondLst>
                                        </p:cTn>
                                        <p:tgtEl>
                                          <p:spTgt spid="27">
                                            <p:txEl>
                                              <p:pRg st="3" end="3"/>
                                            </p:txEl>
                                          </p:spTgt>
                                        </p:tgtEl>
                                        <p:attrNameLst>
                                          <p:attrName>style.visibility</p:attrName>
                                        </p:attrNameLst>
                                      </p:cBhvr>
                                      <p:to>
                                        <p:strVal val="visible"/>
                                      </p:to>
                                    </p:set>
                                    <p:animEffect transition="in" filter="wipe(down)">
                                      <p:cBhvr>
                                        <p:cTn id="110" dur="500"/>
                                        <p:tgtEl>
                                          <p:spTgt spid="2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allAtOnce" animBg="1"/>
      <p:bldP spid="8" grpId="0" build="allAtOnce" animBg="1"/>
      <p:bldP spid="11" grpId="0" animBg="1"/>
      <p:bldP spid="12" grpId="0" animBg="1"/>
      <p:bldP spid="14" grpId="0" build="allAtOnce" animBg="1"/>
      <p:bldP spid="18" grpId="0" animBg="1"/>
      <p:bldP spid="21" grpId="0" build="allAtOnce" animBg="1"/>
      <p:bldP spid="22" grpId="0" build="allAtOnce" animBg="1"/>
      <p:bldP spid="24" grpId="0" animBg="1"/>
      <p:bldP spid="25" grpId="0" animBg="1"/>
      <p:bldP spid="26" grpId="0" build="allAtOnce"/>
      <p:bldP spid="27" grpId="0" build="allAtOnce"/>
    </p:bld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4" name="Title 1"/>
          <p:cNvSpPr>
            <a:spLocks noGrp="1"/>
          </p:cNvSpPr>
          <p:nvPr>
            <p:ph type="title"/>
          </p:nvPr>
        </p:nvSpPr>
        <p:spPr>
          <a:xfrm>
            <a:off x="1211232" y="1004845"/>
            <a:ext cx="6721536" cy="423728"/>
          </a:xfrm>
        </p:spPr>
        <p:txBody>
          <a:bodyPr>
            <a:normAutofit/>
          </a:bodyPr>
          <a:lstStyle/>
          <a:p>
            <a:r>
              <a:rPr lang="lt-LT" altLang="lt-LT" sz="1950" b="1">
                <a:solidFill>
                  <a:srgbClr val="0070C0"/>
                </a:solidFill>
              </a:rPr>
              <a:t> </a:t>
            </a:r>
            <a:r>
              <a:rPr lang="lt-LT" altLang="lt-LT" sz="1800" b="1">
                <a:solidFill>
                  <a:srgbClr val="0070C0"/>
                </a:solidFill>
              </a:rPr>
              <a:t>Reagavimas į pranešimus apie galimus vaiko teisių pažeidimus</a:t>
            </a:r>
            <a:endParaRPr lang="lt-LT" altLang="lt-LT" sz="1800"/>
          </a:p>
        </p:txBody>
      </p:sp>
      <p:sp>
        <p:nvSpPr>
          <p:cNvPr id="6" name="Rounded Rectangle 5"/>
          <p:cNvSpPr/>
          <p:nvPr/>
        </p:nvSpPr>
        <p:spPr>
          <a:xfrm>
            <a:off x="1211232" y="1603158"/>
            <a:ext cx="1801958" cy="885461"/>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lt-LT" sz="1200" b="1">
                <a:solidFill>
                  <a:schemeClr val="tx1"/>
                </a:solidFill>
              </a:rPr>
              <a:t>Informacijos apie galimą vaiko teisių pažeidimą gavimas</a:t>
            </a:r>
          </a:p>
        </p:txBody>
      </p:sp>
      <p:sp>
        <p:nvSpPr>
          <p:cNvPr id="11" name="Rounded Rectangle 10"/>
          <p:cNvSpPr/>
          <p:nvPr/>
        </p:nvSpPr>
        <p:spPr>
          <a:xfrm>
            <a:off x="3437874" y="1559438"/>
            <a:ext cx="5022988" cy="1015974"/>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lt-LT" sz="1200"/>
              <a:t>Apsilankymas vaiko gyvenamojoje ar kitoje neutralioje, kurioje randasi vaikas aplinkoje (smurto atveju tą pačią dieną, tačiau ne vėliau kaip per 6 valandas (gavus pranešimą iš policijos – per </a:t>
            </a:r>
            <a:r>
              <a:rPr lang="en-US" sz="1200"/>
              <a:t>1 </a:t>
            </a:r>
            <a:r>
              <a:rPr lang="lt-LT" sz="1200"/>
              <a:t>valandą), kitais atvejais per </a:t>
            </a:r>
            <a:r>
              <a:rPr lang="en-US" sz="1200"/>
              <a:t>3 </a:t>
            </a:r>
            <a:r>
              <a:rPr lang="lt-LT" sz="1200"/>
              <a:t>darbo dienas)</a:t>
            </a:r>
          </a:p>
        </p:txBody>
      </p:sp>
      <p:sp>
        <p:nvSpPr>
          <p:cNvPr id="21" name="Down Arrow 20"/>
          <p:cNvSpPr/>
          <p:nvPr/>
        </p:nvSpPr>
        <p:spPr>
          <a:xfrm>
            <a:off x="4842030" y="2576940"/>
            <a:ext cx="162018" cy="173476"/>
          </a:xfrm>
          <a:prstGeom prst="down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lt-LT" sz="1350"/>
          </a:p>
        </p:txBody>
      </p:sp>
      <p:sp>
        <p:nvSpPr>
          <p:cNvPr id="3" name="Rectangle: Rounded Corners 2">
            <a:extLst>
              <a:ext uri="{FF2B5EF4-FFF2-40B4-BE49-F238E27FC236}">
                <a16:creationId xmlns:a16="http://schemas.microsoft.com/office/drawing/2014/main" xmlns="" id="{D65E1886-2496-4651-AE81-4D942C0175CA}"/>
              </a:ext>
            </a:extLst>
          </p:cNvPr>
          <p:cNvSpPr/>
          <p:nvPr/>
        </p:nvSpPr>
        <p:spPr>
          <a:xfrm>
            <a:off x="1946832" y="2750237"/>
            <a:ext cx="6515201" cy="68453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lt-LT" sz="1200"/>
              <a:t>Susitikimas su vaiku, vaiko išklausymas (esant poreikiui, pasitelkiant psichologą);</a:t>
            </a:r>
          </a:p>
          <a:p>
            <a:r>
              <a:rPr lang="en-US" sz="1200"/>
              <a:t>Vaiko </a:t>
            </a:r>
            <a:r>
              <a:rPr lang="lt-LT" sz="1200"/>
              <a:t>atstovų pagal įstatymą išklausymas;</a:t>
            </a:r>
          </a:p>
          <a:p>
            <a:r>
              <a:rPr lang="lt-LT" sz="1200"/>
              <a:t>Grėsmės vaikui lygio nustatymas (nenustatymas)</a:t>
            </a:r>
          </a:p>
        </p:txBody>
      </p:sp>
      <p:sp>
        <p:nvSpPr>
          <p:cNvPr id="4" name="Rectangle: Rounded Corners 3">
            <a:extLst>
              <a:ext uri="{FF2B5EF4-FFF2-40B4-BE49-F238E27FC236}">
                <a16:creationId xmlns:a16="http://schemas.microsoft.com/office/drawing/2014/main" xmlns="" id="{43CEEDF3-5D35-49A0-A585-E56342F4741E}"/>
              </a:ext>
            </a:extLst>
          </p:cNvPr>
          <p:cNvSpPr/>
          <p:nvPr/>
        </p:nvSpPr>
        <p:spPr>
          <a:xfrm>
            <a:off x="1772009" y="3626453"/>
            <a:ext cx="2268252" cy="324835"/>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lt-LT" sz="1200"/>
              <a:t>I grėsmės vaikui lygis</a:t>
            </a:r>
          </a:p>
        </p:txBody>
      </p:sp>
      <p:sp>
        <p:nvSpPr>
          <p:cNvPr id="15" name="Rectangle: Rounded Corners 14">
            <a:extLst>
              <a:ext uri="{FF2B5EF4-FFF2-40B4-BE49-F238E27FC236}">
                <a16:creationId xmlns:a16="http://schemas.microsoft.com/office/drawing/2014/main" xmlns="" id="{31B80E17-3469-44A5-B5A2-25668CDBF210}"/>
              </a:ext>
            </a:extLst>
          </p:cNvPr>
          <p:cNvSpPr/>
          <p:nvPr/>
        </p:nvSpPr>
        <p:spPr>
          <a:xfrm>
            <a:off x="5158934" y="3642748"/>
            <a:ext cx="2268252" cy="324835"/>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lt-LT" sz="1200"/>
              <a:t>II grėsmės vaikui lygis</a:t>
            </a:r>
          </a:p>
        </p:txBody>
      </p:sp>
      <p:sp>
        <p:nvSpPr>
          <p:cNvPr id="5" name="Arrow: Down 4">
            <a:extLst>
              <a:ext uri="{FF2B5EF4-FFF2-40B4-BE49-F238E27FC236}">
                <a16:creationId xmlns:a16="http://schemas.microsoft.com/office/drawing/2014/main" xmlns="" id="{5E867471-D97A-456B-A972-D12A5056C411}"/>
              </a:ext>
            </a:extLst>
          </p:cNvPr>
          <p:cNvSpPr/>
          <p:nvPr/>
        </p:nvSpPr>
        <p:spPr>
          <a:xfrm>
            <a:off x="2768960" y="3427539"/>
            <a:ext cx="162018" cy="189293"/>
          </a:xfrm>
          <a:prstGeom prst="down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lt-LT" sz="1350"/>
          </a:p>
        </p:txBody>
      </p:sp>
      <p:sp>
        <p:nvSpPr>
          <p:cNvPr id="17" name="Arrow: Down 16">
            <a:extLst>
              <a:ext uri="{FF2B5EF4-FFF2-40B4-BE49-F238E27FC236}">
                <a16:creationId xmlns:a16="http://schemas.microsoft.com/office/drawing/2014/main" xmlns="" id="{CF046DD4-4650-49D9-9A93-6FF6C9970792}"/>
              </a:ext>
            </a:extLst>
          </p:cNvPr>
          <p:cNvSpPr/>
          <p:nvPr/>
        </p:nvSpPr>
        <p:spPr>
          <a:xfrm>
            <a:off x="6293060" y="3437160"/>
            <a:ext cx="162018" cy="189293"/>
          </a:xfrm>
          <a:prstGeom prst="down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lt-LT" sz="1350"/>
          </a:p>
        </p:txBody>
      </p:sp>
      <p:sp>
        <p:nvSpPr>
          <p:cNvPr id="7" name="Rectangle: Rounded Corners 6">
            <a:extLst>
              <a:ext uri="{FF2B5EF4-FFF2-40B4-BE49-F238E27FC236}">
                <a16:creationId xmlns:a16="http://schemas.microsoft.com/office/drawing/2014/main" xmlns="" id="{E3DC1A18-ED4F-435E-BEBB-F1E63C0E67F5}"/>
              </a:ext>
            </a:extLst>
          </p:cNvPr>
          <p:cNvSpPr/>
          <p:nvPr/>
        </p:nvSpPr>
        <p:spPr>
          <a:xfrm>
            <a:off x="4033027" y="4210525"/>
            <a:ext cx="4430791" cy="121890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lt-LT" sz="1200"/>
              <a:t>Vaiko paėmimas iš jo atstovų pagal įstatymą;</a:t>
            </a:r>
          </a:p>
          <a:p>
            <a:r>
              <a:rPr lang="lt-LT" sz="1200"/>
              <a:t>Mobilios komandos pagalba vaiko tėvams;</a:t>
            </a:r>
          </a:p>
          <a:p>
            <a:r>
              <a:rPr lang="lt-LT" sz="1200"/>
              <a:t>Kreipimasis į teismą dėl leidimo paimti vaiką iš jo atstovų pagal įstatymą;</a:t>
            </a:r>
          </a:p>
          <a:p>
            <a:r>
              <a:rPr lang="lt-LT" sz="1200"/>
              <a:t>Laikinosios globos (rūpybos) vaikui nustatymo inicijavimas</a:t>
            </a:r>
          </a:p>
        </p:txBody>
      </p:sp>
      <p:sp>
        <p:nvSpPr>
          <p:cNvPr id="19" name="Arrow: Down 18">
            <a:extLst>
              <a:ext uri="{FF2B5EF4-FFF2-40B4-BE49-F238E27FC236}">
                <a16:creationId xmlns:a16="http://schemas.microsoft.com/office/drawing/2014/main" xmlns="" id="{6CCBD877-E30A-4572-A05F-1B616B61289A}"/>
              </a:ext>
            </a:extLst>
          </p:cNvPr>
          <p:cNvSpPr/>
          <p:nvPr/>
        </p:nvSpPr>
        <p:spPr>
          <a:xfrm>
            <a:off x="6285182" y="3967581"/>
            <a:ext cx="162018" cy="247974"/>
          </a:xfrm>
          <a:prstGeom prst="down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lt-LT" sz="1350"/>
          </a:p>
        </p:txBody>
      </p:sp>
      <p:sp>
        <p:nvSpPr>
          <p:cNvPr id="8" name="Rectangle: Rounded Corners 7">
            <a:extLst>
              <a:ext uri="{FF2B5EF4-FFF2-40B4-BE49-F238E27FC236}">
                <a16:creationId xmlns:a16="http://schemas.microsoft.com/office/drawing/2014/main" xmlns="" id="{3973CCB4-67E6-4593-9426-7B727040C4CF}"/>
              </a:ext>
            </a:extLst>
          </p:cNvPr>
          <p:cNvSpPr/>
          <p:nvPr/>
        </p:nvSpPr>
        <p:spPr>
          <a:xfrm>
            <a:off x="1439208" y="4279665"/>
            <a:ext cx="2268252" cy="927848"/>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lt-LT" sz="1200"/>
              <a:t>Atvejo vadybos procesas;</a:t>
            </a:r>
          </a:p>
          <a:p>
            <a:r>
              <a:rPr lang="lt-LT" sz="1200"/>
              <a:t>Pagalbos plano sudarymas ir įgyvendinimas</a:t>
            </a:r>
          </a:p>
        </p:txBody>
      </p:sp>
      <p:sp>
        <p:nvSpPr>
          <p:cNvPr id="10" name="Arrow: Right 9">
            <a:extLst>
              <a:ext uri="{FF2B5EF4-FFF2-40B4-BE49-F238E27FC236}">
                <a16:creationId xmlns:a16="http://schemas.microsoft.com/office/drawing/2014/main" xmlns="" id="{64854E03-AB6A-4422-829A-9022CAADFCF9}"/>
              </a:ext>
            </a:extLst>
          </p:cNvPr>
          <p:cNvSpPr/>
          <p:nvPr/>
        </p:nvSpPr>
        <p:spPr>
          <a:xfrm>
            <a:off x="3015088" y="1932588"/>
            <a:ext cx="422786" cy="233806"/>
          </a:xfrm>
          <a:prstGeom prst="righ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lt-LT" sz="1350"/>
          </a:p>
        </p:txBody>
      </p:sp>
      <p:sp>
        <p:nvSpPr>
          <p:cNvPr id="12" name="Arrow: Down 11">
            <a:extLst>
              <a:ext uri="{FF2B5EF4-FFF2-40B4-BE49-F238E27FC236}">
                <a16:creationId xmlns:a16="http://schemas.microsoft.com/office/drawing/2014/main" xmlns="" id="{C74F97FA-7F43-4DE6-A1F1-9DCED8DB0600}"/>
              </a:ext>
            </a:extLst>
          </p:cNvPr>
          <p:cNvSpPr/>
          <p:nvPr/>
        </p:nvSpPr>
        <p:spPr>
          <a:xfrm>
            <a:off x="2777810" y="3960908"/>
            <a:ext cx="162018" cy="313842"/>
          </a:xfrm>
          <a:prstGeom prst="down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lt-LT" sz="1350"/>
          </a:p>
        </p:txBody>
      </p:sp>
      <p:sp>
        <p:nvSpPr>
          <p:cNvPr id="24" name="Arrow: Left 23">
            <a:extLst>
              <a:ext uri="{FF2B5EF4-FFF2-40B4-BE49-F238E27FC236}">
                <a16:creationId xmlns:a16="http://schemas.microsoft.com/office/drawing/2014/main" xmlns="" id="{9E0650DF-1B9C-44D6-8FAE-FAD267D81DAE}"/>
              </a:ext>
            </a:extLst>
          </p:cNvPr>
          <p:cNvSpPr/>
          <p:nvPr/>
        </p:nvSpPr>
        <p:spPr>
          <a:xfrm>
            <a:off x="3720119" y="4656350"/>
            <a:ext cx="324332" cy="174479"/>
          </a:xfrm>
          <a:prstGeom prst="lef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lt-LT" sz="1350"/>
          </a:p>
        </p:txBody>
      </p:sp>
      <p:sp>
        <p:nvSpPr>
          <p:cNvPr id="25" name="Rectangle: Rounded Corners 24">
            <a:extLst>
              <a:ext uri="{FF2B5EF4-FFF2-40B4-BE49-F238E27FC236}">
                <a16:creationId xmlns:a16="http://schemas.microsoft.com/office/drawing/2014/main" xmlns="" id="{720B58AD-B0E4-49B6-B37C-F0BE5306A3A5}"/>
              </a:ext>
            </a:extLst>
          </p:cNvPr>
          <p:cNvSpPr/>
          <p:nvPr/>
        </p:nvSpPr>
        <p:spPr>
          <a:xfrm>
            <a:off x="1235035" y="5483708"/>
            <a:ext cx="6816435" cy="440894"/>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lt-LT" sz="1200"/>
              <a:t>Atvejo vadybos užbaigimas: paslaugų teikimo nutraukimas / vaiko grąžinimas tėvams / kreipimasis į teismą dėl tėvų valdžios apribojimo</a:t>
            </a:r>
          </a:p>
        </p:txBody>
      </p:sp>
      <p:sp>
        <p:nvSpPr>
          <p:cNvPr id="28" name="Arrow: Down 27">
            <a:extLst>
              <a:ext uri="{FF2B5EF4-FFF2-40B4-BE49-F238E27FC236}">
                <a16:creationId xmlns:a16="http://schemas.microsoft.com/office/drawing/2014/main" xmlns="" id="{8AC6ADD8-6D1D-4745-AD7D-F5150838FDA8}"/>
              </a:ext>
            </a:extLst>
          </p:cNvPr>
          <p:cNvSpPr/>
          <p:nvPr/>
        </p:nvSpPr>
        <p:spPr>
          <a:xfrm>
            <a:off x="2681790" y="5214149"/>
            <a:ext cx="162018" cy="267081"/>
          </a:xfrm>
          <a:prstGeom prst="down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lt-LT" sz="1350"/>
          </a:p>
        </p:txBody>
      </p:sp>
    </p:spTree>
    <p:extLst>
      <p:ext uri="{BB962C8B-B14F-4D97-AF65-F5344CB8AC3E}">
        <p14:creationId xmlns:p14="http://schemas.microsoft.com/office/powerpoint/2010/main" val="413382012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down)">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wipe(down)">
                                      <p:cBhvr>
                                        <p:cTn id="1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1" grpId="0" animBg="1"/>
      <p:bldP spid="2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z="2000" dirty="0">
                <a:solidFill>
                  <a:srgbClr val="000000"/>
                </a:solidFill>
              </a:rPr>
              <a:t/>
            </a:r>
            <a:br>
              <a:rPr lang="lt-LT" sz="2000" dirty="0">
                <a:solidFill>
                  <a:srgbClr val="000000"/>
                </a:solidFill>
              </a:rPr>
            </a:br>
            <a:r>
              <a:rPr lang="lt-LT" b="1" dirty="0"/>
              <a:t>Grėsmės vaikui lygio nustatymas </a:t>
            </a:r>
            <a:endParaRPr lang="lt-LT" dirty="0"/>
          </a:p>
        </p:txBody>
      </p:sp>
      <p:sp>
        <p:nvSpPr>
          <p:cNvPr id="3" name="Turinio vietos rezervavimo ženklas 2"/>
          <p:cNvSpPr>
            <a:spLocks noGrp="1"/>
          </p:cNvSpPr>
          <p:nvPr>
            <p:ph idx="1"/>
          </p:nvPr>
        </p:nvSpPr>
        <p:spPr>
          <a:xfrm>
            <a:off x="457200" y="1340768"/>
            <a:ext cx="8229600" cy="5112568"/>
          </a:xfrm>
        </p:spPr>
        <p:txBody>
          <a:bodyPr/>
          <a:lstStyle/>
          <a:p>
            <a:endParaRPr lang="lt-LT" sz="1600" dirty="0">
              <a:solidFill>
                <a:srgbClr val="000000"/>
              </a:solidFill>
              <a:latin typeface="Courier New"/>
            </a:endParaRPr>
          </a:p>
          <a:p>
            <a:endParaRPr lang="lt-LT" sz="1600" dirty="0">
              <a:latin typeface="Courier New"/>
            </a:endParaRPr>
          </a:p>
          <a:p>
            <a:r>
              <a:rPr lang="lt-LT" sz="2000" dirty="0" smtClean="0"/>
              <a:t>Vertindamas </a:t>
            </a:r>
            <a:r>
              <a:rPr lang="lt-LT" sz="2000" dirty="0"/>
              <a:t>vaiko situaciją Tarnybos teritorinis skyrius įvertina grėsmės vaikui lygį </a:t>
            </a:r>
          </a:p>
          <a:p>
            <a:r>
              <a:rPr lang="lt-LT" sz="2000" dirty="0" smtClean="0"/>
              <a:t>Grėsmės </a:t>
            </a:r>
            <a:r>
              <a:rPr lang="lt-LT" sz="2000" dirty="0"/>
              <a:t>vaikui lygiai yra du: pirmas ir antras </a:t>
            </a:r>
          </a:p>
          <a:p>
            <a:r>
              <a:rPr lang="lt-LT" sz="2000" dirty="0" smtClean="0"/>
              <a:t>I </a:t>
            </a:r>
            <a:r>
              <a:rPr lang="lt-LT" sz="2000" dirty="0"/>
              <a:t>grėsmės vaikui lygio nustatymo kriterijai: nustatomi vaiko funkcionavimo ir socialinės aplinkos rizikos veiksniai bei rizikos veiksniai, susiję su vaiko tėvais ar kitais jo atstovais pagal įstatymą ir jų santykiais su vaiku, ir kai vaiko tėvai ar kiti jo atstovai pagal įstatymą neužtikrina vaiko teisių ir teisėtų interesų, tačiau nenustatomas pavojus vaiko saugumui, sveikatai ar gyvybei </a:t>
            </a:r>
          </a:p>
          <a:p>
            <a:r>
              <a:rPr lang="lt-LT" sz="2000" dirty="0" smtClean="0"/>
              <a:t>II </a:t>
            </a:r>
            <a:r>
              <a:rPr lang="lt-LT" sz="2000" dirty="0"/>
              <a:t>grėsmės vaikui lygio nustatymo kriterijai: nustatomas pavojus vaiko saugumui, sveikatai ar gyvybei, kuris yra susijęs su vaiko funkcionavimo ir socialinės aplinkos rizikos veiksniais bei rizikos veiksniais, susijusiais su vaiko tėvais ar kitais jo atstovais pagal įstatymą ir jų santykiais su vaiku </a:t>
            </a:r>
          </a:p>
          <a:p>
            <a:endParaRPr lang="lt-LT" dirty="0"/>
          </a:p>
        </p:txBody>
      </p:sp>
    </p:spTree>
    <p:extLst>
      <p:ext uri="{BB962C8B-B14F-4D97-AF65-F5344CB8AC3E}">
        <p14:creationId xmlns:p14="http://schemas.microsoft.com/office/powerpoint/2010/main" val="17576756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67544" y="548680"/>
            <a:ext cx="8229600" cy="1872208"/>
          </a:xfrm>
        </p:spPr>
        <p:txBody>
          <a:bodyPr/>
          <a:lstStyle/>
          <a:p>
            <a:r>
              <a:rPr lang="lt-LT" sz="3200" b="1" dirty="0">
                <a:solidFill>
                  <a:prstClr val="black"/>
                </a:solidFill>
                <a:cs typeface="Calibri"/>
              </a:rPr>
              <a:t>Pranešimų nagrinėjimo rezultatai</a:t>
            </a:r>
            <a:br>
              <a:rPr lang="lt-LT" sz="3200" b="1" dirty="0">
                <a:solidFill>
                  <a:prstClr val="black"/>
                </a:solidFill>
                <a:cs typeface="Calibri"/>
              </a:rPr>
            </a:br>
            <a:r>
              <a:rPr lang="lt-LT" sz="3200" b="1" dirty="0">
                <a:solidFill>
                  <a:prstClr val="black"/>
                </a:solidFill>
                <a:cs typeface="Calibri"/>
              </a:rPr>
              <a:t>(2018-07-01 – 2018-10-31)</a:t>
            </a:r>
            <a:br>
              <a:rPr lang="lt-LT" sz="3200" b="1" dirty="0">
                <a:solidFill>
                  <a:prstClr val="black"/>
                </a:solidFill>
                <a:cs typeface="Calibri"/>
              </a:rPr>
            </a:br>
            <a:r>
              <a:rPr lang="lt-LT" sz="3200" i="1" dirty="0" smtClean="0">
                <a:solidFill>
                  <a:srgbClr val="4F81BD"/>
                </a:solidFill>
                <a:cs typeface="Calibri"/>
              </a:rPr>
              <a:t>Surašyti </a:t>
            </a:r>
            <a:r>
              <a:rPr lang="lt-LT" sz="3200" i="1" dirty="0">
                <a:solidFill>
                  <a:srgbClr val="4F81BD"/>
                </a:solidFill>
                <a:cs typeface="Calibri"/>
              </a:rPr>
              <a:t>127 </a:t>
            </a:r>
            <a:r>
              <a:rPr lang="lt-LT" sz="3200" i="1" dirty="0" smtClean="0">
                <a:solidFill>
                  <a:srgbClr val="4F81BD"/>
                </a:solidFill>
                <a:cs typeface="Calibri"/>
              </a:rPr>
              <a:t>grėsmės vaikui lygiai </a:t>
            </a:r>
            <a:r>
              <a:rPr lang="lt-LT" sz="3200" i="1" dirty="0">
                <a:solidFill>
                  <a:srgbClr val="4F81BD"/>
                </a:solidFill>
                <a:cs typeface="Calibri"/>
              </a:rPr>
              <a:t>dėl 127 vaikų, kurių teisės galimai pažeidžiamos / pažeistos</a:t>
            </a:r>
            <a:endParaRPr lang="lt-LT" sz="3200" dirty="0"/>
          </a:p>
        </p:txBody>
      </p:sp>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3057106587"/>
              </p:ext>
            </p:extLst>
          </p:nvPr>
        </p:nvGraphicFramePr>
        <p:xfrm>
          <a:off x="683568" y="2780928"/>
          <a:ext cx="8229600" cy="2808312"/>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r>
                        <a:rPr lang="lt-LT" dirty="0" smtClean="0"/>
                        <a:t>Mėnuo</a:t>
                      </a:r>
                      <a:endParaRPr lang="lt-LT" dirty="0"/>
                    </a:p>
                  </a:txBody>
                  <a:tcPr/>
                </a:tc>
                <a:tc>
                  <a:txBody>
                    <a:bodyPr/>
                    <a:lstStyle/>
                    <a:p>
                      <a:r>
                        <a:rPr lang="lt-LT" dirty="0" smtClean="0"/>
                        <a:t>Grėsmės vaikui lygis nenustatytas</a:t>
                      </a:r>
                      <a:endParaRPr lang="lt-LT" dirty="0"/>
                    </a:p>
                  </a:txBody>
                  <a:tcPr/>
                </a:tc>
                <a:tc>
                  <a:txBody>
                    <a:bodyPr/>
                    <a:lstStyle/>
                    <a:p>
                      <a:r>
                        <a:rPr lang="lt-LT" dirty="0" smtClean="0"/>
                        <a:t>Nustatytas pirmas</a:t>
                      </a:r>
                      <a:r>
                        <a:rPr lang="lt-LT" baseline="0" dirty="0" smtClean="0"/>
                        <a:t> </a:t>
                      </a:r>
                      <a:r>
                        <a:rPr lang="lt-LT" dirty="0" smtClean="0"/>
                        <a:t>grėsmės vaikui lygis</a:t>
                      </a:r>
                      <a:endParaRPr lang="lt-LT" dirty="0"/>
                    </a:p>
                  </a:txBody>
                  <a:tcPr/>
                </a:tc>
                <a:tc>
                  <a:txBody>
                    <a:bodyPr/>
                    <a:lstStyle/>
                    <a:p>
                      <a:r>
                        <a:rPr lang="lt-LT" dirty="0" smtClean="0"/>
                        <a:t>Nustatytas antras grėsmės vaikui lygis</a:t>
                      </a:r>
                      <a:endParaRPr lang="lt-LT" dirty="0"/>
                    </a:p>
                  </a:txBody>
                  <a:tcPr/>
                </a:tc>
              </a:tr>
              <a:tr h="370840">
                <a:tc>
                  <a:txBody>
                    <a:bodyPr/>
                    <a:lstStyle/>
                    <a:p>
                      <a:r>
                        <a:rPr lang="lt-LT" dirty="0" smtClean="0"/>
                        <a:t>Liepa</a:t>
                      </a:r>
                      <a:endParaRPr lang="lt-LT" dirty="0"/>
                    </a:p>
                  </a:txBody>
                  <a:tcPr/>
                </a:tc>
                <a:tc>
                  <a:txBody>
                    <a:bodyPr/>
                    <a:lstStyle/>
                    <a:p>
                      <a:r>
                        <a:rPr lang="lt-LT" dirty="0" smtClean="0"/>
                        <a:t>12</a:t>
                      </a:r>
                      <a:endParaRPr lang="lt-LT" dirty="0"/>
                    </a:p>
                  </a:txBody>
                  <a:tcPr/>
                </a:tc>
                <a:tc>
                  <a:txBody>
                    <a:bodyPr/>
                    <a:lstStyle/>
                    <a:p>
                      <a:r>
                        <a:rPr lang="lt-LT" dirty="0" smtClean="0"/>
                        <a:t>9</a:t>
                      </a:r>
                      <a:endParaRPr lang="lt-LT" dirty="0"/>
                    </a:p>
                  </a:txBody>
                  <a:tcPr/>
                </a:tc>
                <a:tc>
                  <a:txBody>
                    <a:bodyPr/>
                    <a:lstStyle/>
                    <a:p>
                      <a:r>
                        <a:rPr lang="lt-LT" dirty="0" smtClean="0"/>
                        <a:t>0</a:t>
                      </a:r>
                      <a:endParaRPr lang="lt-LT" dirty="0"/>
                    </a:p>
                  </a:txBody>
                  <a:tcPr/>
                </a:tc>
              </a:tr>
              <a:tr h="370840">
                <a:tc>
                  <a:txBody>
                    <a:bodyPr/>
                    <a:lstStyle/>
                    <a:p>
                      <a:r>
                        <a:rPr lang="lt-LT" dirty="0" smtClean="0"/>
                        <a:t>Rugpjūtis</a:t>
                      </a:r>
                      <a:endParaRPr lang="lt-LT" dirty="0"/>
                    </a:p>
                  </a:txBody>
                  <a:tcPr/>
                </a:tc>
                <a:tc>
                  <a:txBody>
                    <a:bodyPr/>
                    <a:lstStyle/>
                    <a:p>
                      <a:r>
                        <a:rPr lang="lt-LT" dirty="0" smtClean="0"/>
                        <a:t>8</a:t>
                      </a:r>
                      <a:endParaRPr lang="lt-LT" dirty="0"/>
                    </a:p>
                  </a:txBody>
                  <a:tcPr/>
                </a:tc>
                <a:tc>
                  <a:txBody>
                    <a:bodyPr/>
                    <a:lstStyle/>
                    <a:p>
                      <a:r>
                        <a:rPr lang="lt-LT" dirty="0" smtClean="0"/>
                        <a:t>15</a:t>
                      </a:r>
                      <a:endParaRPr lang="lt-LT" dirty="0"/>
                    </a:p>
                  </a:txBody>
                  <a:tcPr/>
                </a:tc>
                <a:tc>
                  <a:txBody>
                    <a:bodyPr/>
                    <a:lstStyle/>
                    <a:p>
                      <a:r>
                        <a:rPr lang="lt-LT" dirty="0" smtClean="0"/>
                        <a:t>4</a:t>
                      </a:r>
                      <a:endParaRPr lang="lt-LT" dirty="0"/>
                    </a:p>
                  </a:txBody>
                  <a:tcPr/>
                </a:tc>
              </a:tr>
              <a:tr h="370840">
                <a:tc>
                  <a:txBody>
                    <a:bodyPr/>
                    <a:lstStyle/>
                    <a:p>
                      <a:r>
                        <a:rPr lang="lt-LT" dirty="0" smtClean="0"/>
                        <a:t>Rugsėjis</a:t>
                      </a:r>
                      <a:endParaRPr lang="lt-LT" dirty="0"/>
                    </a:p>
                  </a:txBody>
                  <a:tcPr/>
                </a:tc>
                <a:tc>
                  <a:txBody>
                    <a:bodyPr/>
                    <a:lstStyle/>
                    <a:p>
                      <a:r>
                        <a:rPr lang="lt-LT" dirty="0" smtClean="0"/>
                        <a:t>23</a:t>
                      </a:r>
                      <a:endParaRPr lang="lt-LT" dirty="0"/>
                    </a:p>
                  </a:txBody>
                  <a:tcPr/>
                </a:tc>
                <a:tc>
                  <a:txBody>
                    <a:bodyPr/>
                    <a:lstStyle/>
                    <a:p>
                      <a:r>
                        <a:rPr lang="lt-LT" dirty="0" smtClean="0"/>
                        <a:t>16</a:t>
                      </a:r>
                      <a:endParaRPr lang="lt-LT" dirty="0"/>
                    </a:p>
                  </a:txBody>
                  <a:tcPr/>
                </a:tc>
                <a:tc>
                  <a:txBody>
                    <a:bodyPr/>
                    <a:lstStyle/>
                    <a:p>
                      <a:r>
                        <a:rPr lang="lt-LT" dirty="0" smtClean="0"/>
                        <a:t>3</a:t>
                      </a:r>
                      <a:endParaRPr lang="lt-LT" dirty="0"/>
                    </a:p>
                  </a:txBody>
                  <a:tcPr/>
                </a:tc>
              </a:tr>
              <a:tr h="370840">
                <a:tc>
                  <a:txBody>
                    <a:bodyPr/>
                    <a:lstStyle/>
                    <a:p>
                      <a:r>
                        <a:rPr lang="lt-LT" dirty="0" smtClean="0"/>
                        <a:t>Spalis</a:t>
                      </a:r>
                      <a:endParaRPr lang="lt-LT" dirty="0"/>
                    </a:p>
                  </a:txBody>
                  <a:tcPr/>
                </a:tc>
                <a:tc>
                  <a:txBody>
                    <a:bodyPr/>
                    <a:lstStyle/>
                    <a:p>
                      <a:r>
                        <a:rPr lang="lt-LT" dirty="0" smtClean="0"/>
                        <a:t>30</a:t>
                      </a:r>
                      <a:endParaRPr lang="lt-LT" dirty="0"/>
                    </a:p>
                  </a:txBody>
                  <a:tcPr/>
                </a:tc>
                <a:tc>
                  <a:txBody>
                    <a:bodyPr/>
                    <a:lstStyle/>
                    <a:p>
                      <a:r>
                        <a:rPr lang="lt-LT" dirty="0" smtClean="0"/>
                        <a:t>6</a:t>
                      </a:r>
                      <a:endParaRPr lang="lt-LT" dirty="0"/>
                    </a:p>
                  </a:txBody>
                  <a:tcPr/>
                </a:tc>
                <a:tc>
                  <a:txBody>
                    <a:bodyPr/>
                    <a:lstStyle/>
                    <a:p>
                      <a:r>
                        <a:rPr lang="lt-LT" dirty="0" smtClean="0"/>
                        <a:t>1</a:t>
                      </a:r>
                      <a:endParaRPr lang="lt-LT" dirty="0"/>
                    </a:p>
                  </a:txBody>
                  <a:tcPr/>
                </a:tc>
              </a:tr>
              <a:tr h="684872">
                <a:tc>
                  <a:txBody>
                    <a:bodyPr/>
                    <a:lstStyle/>
                    <a:p>
                      <a:r>
                        <a:rPr lang="lt-LT" b="1" dirty="0" smtClean="0"/>
                        <a:t>Iš viso</a:t>
                      </a:r>
                      <a:endParaRPr lang="lt-LT" b="1" dirty="0"/>
                    </a:p>
                  </a:txBody>
                  <a:tcPr/>
                </a:tc>
                <a:tc>
                  <a:txBody>
                    <a:bodyPr/>
                    <a:lstStyle/>
                    <a:p>
                      <a:r>
                        <a:rPr lang="lt-LT" b="1" dirty="0" smtClean="0"/>
                        <a:t>73</a:t>
                      </a:r>
                      <a:endParaRPr lang="lt-LT" b="1" dirty="0"/>
                    </a:p>
                  </a:txBody>
                  <a:tcPr/>
                </a:tc>
                <a:tc>
                  <a:txBody>
                    <a:bodyPr/>
                    <a:lstStyle/>
                    <a:p>
                      <a:r>
                        <a:rPr lang="lt-LT" b="1" dirty="0" smtClean="0"/>
                        <a:t>46</a:t>
                      </a:r>
                      <a:endParaRPr lang="lt-LT" b="1" dirty="0"/>
                    </a:p>
                  </a:txBody>
                  <a:tcPr/>
                </a:tc>
                <a:tc>
                  <a:txBody>
                    <a:bodyPr/>
                    <a:lstStyle/>
                    <a:p>
                      <a:r>
                        <a:rPr lang="lt-LT" b="1" dirty="0" smtClean="0"/>
                        <a:t>8</a:t>
                      </a:r>
                      <a:endParaRPr lang="lt-LT" b="1" dirty="0"/>
                    </a:p>
                  </a:txBody>
                  <a:tcPr/>
                </a:tc>
              </a:tr>
            </a:tbl>
          </a:graphicData>
        </a:graphic>
      </p:graphicFrame>
    </p:spTree>
    <p:extLst>
      <p:ext uri="{BB962C8B-B14F-4D97-AF65-F5344CB8AC3E}">
        <p14:creationId xmlns:p14="http://schemas.microsoft.com/office/powerpoint/2010/main" val="25616943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4638"/>
            <a:ext cx="8229600" cy="1858218"/>
          </a:xfrm>
        </p:spPr>
        <p:txBody>
          <a:bodyPr/>
          <a:lstStyle/>
          <a:p>
            <a:r>
              <a:rPr lang="lt-LT" sz="3600" b="1" dirty="0" smtClean="0">
                <a:latin typeface="Times New Roman" panose="02020603050405020304" pitchFamily="18" charset="0"/>
                <a:cs typeface="Times New Roman" panose="02020603050405020304" pitchFamily="18" charset="0"/>
              </a:rPr>
              <a:t>Grėsmės vaikui lygio nustatymas Plungės rajone</a:t>
            </a:r>
            <a:br>
              <a:rPr lang="lt-LT" sz="3600" b="1" dirty="0" smtClean="0">
                <a:latin typeface="Times New Roman" panose="02020603050405020304" pitchFamily="18" charset="0"/>
                <a:cs typeface="Times New Roman" panose="02020603050405020304" pitchFamily="18" charset="0"/>
              </a:rPr>
            </a:br>
            <a:r>
              <a:rPr lang="lt-LT" sz="2800" dirty="0" smtClean="0">
                <a:latin typeface="Times New Roman" panose="02020603050405020304" pitchFamily="18" charset="0"/>
                <a:cs typeface="Times New Roman" panose="02020603050405020304" pitchFamily="18" charset="0"/>
              </a:rPr>
              <a:t>(Laikotarpis 2018-07-01 – 2018-10-31)</a:t>
            </a:r>
            <a:r>
              <a:rPr lang="lt-LT" sz="2800" dirty="0" smtClean="0"/>
              <a:t/>
            </a:r>
            <a:br>
              <a:rPr lang="lt-LT" sz="2800" dirty="0" smtClean="0"/>
            </a:br>
            <a:endParaRPr lang="lt-LT" sz="2800" dirty="0"/>
          </a:p>
        </p:txBody>
      </p:sp>
      <p:sp>
        <p:nvSpPr>
          <p:cNvPr id="3" name="Turinio vietos rezervavimo ženklas 2"/>
          <p:cNvSpPr>
            <a:spLocks noGrp="1"/>
          </p:cNvSpPr>
          <p:nvPr>
            <p:ph idx="1"/>
          </p:nvPr>
        </p:nvSpPr>
        <p:spPr>
          <a:xfrm>
            <a:off x="457200" y="2204864"/>
            <a:ext cx="8229600" cy="3921299"/>
          </a:xfrm>
        </p:spPr>
        <p:txBody>
          <a:bodyPr/>
          <a:lstStyle/>
          <a:p>
            <a:pPr marL="0" indent="0">
              <a:buNone/>
            </a:pPr>
            <a:r>
              <a:rPr lang="lt-LT" dirty="0" smtClean="0"/>
              <a:t>  Iš 127 nustatytų grėsmės vaikui lygių:</a:t>
            </a:r>
          </a:p>
          <a:p>
            <a:r>
              <a:rPr lang="lt-LT" dirty="0" smtClean="0"/>
              <a:t>Grėsmės vaikui lygis nenustatytas ir pranešimas nepasitvirtino </a:t>
            </a:r>
            <a:r>
              <a:rPr lang="lt-LT" b="1" dirty="0" smtClean="0"/>
              <a:t>57,48</a:t>
            </a:r>
            <a:r>
              <a:rPr lang="lt-LT" dirty="0" smtClean="0"/>
              <a:t> proc.</a:t>
            </a:r>
          </a:p>
          <a:p>
            <a:r>
              <a:rPr lang="lt-LT" dirty="0" smtClean="0"/>
              <a:t>Nustatytas pirmasis grėsmės vaikui lygis </a:t>
            </a:r>
            <a:r>
              <a:rPr lang="lt-LT" b="1" dirty="0" smtClean="0"/>
              <a:t>36,22</a:t>
            </a:r>
            <a:r>
              <a:rPr lang="lt-LT" dirty="0" smtClean="0"/>
              <a:t> proc.</a:t>
            </a:r>
          </a:p>
          <a:p>
            <a:r>
              <a:rPr lang="lt-LT" dirty="0" smtClean="0"/>
              <a:t>Nustatytas antrasis grėsmės vaikui lygis </a:t>
            </a:r>
            <a:r>
              <a:rPr lang="lt-LT" b="1" dirty="0" smtClean="0"/>
              <a:t>6,30</a:t>
            </a:r>
            <a:r>
              <a:rPr lang="lt-LT" dirty="0" smtClean="0"/>
              <a:t> proc.  </a:t>
            </a:r>
          </a:p>
          <a:p>
            <a:pPr marL="0" indent="0">
              <a:buNone/>
            </a:pPr>
            <a:endParaRPr lang="lt-LT" dirty="0" smtClean="0"/>
          </a:p>
          <a:p>
            <a:pPr marL="0" indent="0">
              <a:buNone/>
            </a:pPr>
            <a:r>
              <a:rPr lang="lt-LT" dirty="0" smtClean="0"/>
              <a:t> </a:t>
            </a:r>
            <a:endParaRPr lang="lt-LT" dirty="0"/>
          </a:p>
        </p:txBody>
      </p:sp>
    </p:spTree>
    <p:extLst>
      <p:ext uri="{BB962C8B-B14F-4D97-AF65-F5344CB8AC3E}">
        <p14:creationId xmlns:p14="http://schemas.microsoft.com/office/powerpoint/2010/main" val="3953317701"/>
      </p:ext>
    </p:extLst>
  </p:cSld>
  <p:clrMapOvr>
    <a:masterClrMapping/>
  </p:clrMapOvr>
</p:sld>
</file>

<file path=ppt/theme/theme1.xml><?xml version="1.0" encoding="utf-8"?>
<a:theme xmlns:a="http://schemas.openxmlformats.org/drawingml/2006/main" name="skaidres  Evelina + PVS+Dainor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SRDK 2016 m. gruodzio 9 d.</Template>
  <TotalTime>615</TotalTime>
  <Words>1055</Words>
  <Application>Microsoft Office PowerPoint</Application>
  <PresentationFormat>Demonstracija ekrane (4:3)</PresentationFormat>
  <Paragraphs>164</Paragraphs>
  <Slides>15</Slides>
  <Notes>6</Notes>
  <HiddenSlides>2</HiddenSlides>
  <MMClips>0</MMClips>
  <ScaleCrop>false</ScaleCrop>
  <HeadingPairs>
    <vt:vector size="4" baseType="variant">
      <vt:variant>
        <vt:lpstr>Tema</vt:lpstr>
      </vt:variant>
      <vt:variant>
        <vt:i4>1</vt:i4>
      </vt:variant>
      <vt:variant>
        <vt:lpstr>Skaidrių pavadinimai</vt:lpstr>
      </vt:variant>
      <vt:variant>
        <vt:i4>15</vt:i4>
      </vt:variant>
    </vt:vector>
  </HeadingPairs>
  <TitlesOfParts>
    <vt:vector size="16" baseType="lpstr">
      <vt:lpstr>skaidres  Evelina + PVS+Dainora</vt:lpstr>
      <vt:lpstr>PowerPoint pristatymas</vt:lpstr>
      <vt:lpstr> Su vaiko teisių apsaugos pertvarka susiję teisės aktai </vt:lpstr>
      <vt:lpstr>Vaiko teisių apsaugos sistemos pertvarkos tikslai</vt:lpstr>
      <vt:lpstr> Vaiko teisių apsaugos užtikrinimas 24/7 </vt:lpstr>
      <vt:lpstr>Sisteminiai vaiko teisių apsaugos pokyčiai</vt:lpstr>
      <vt:lpstr> Reagavimas į pranešimus apie galimus vaiko teisių pažeidimus</vt:lpstr>
      <vt:lpstr> Grėsmės vaikui lygio nustatymas </vt:lpstr>
      <vt:lpstr>Pranešimų nagrinėjimo rezultatai (2018-07-01 – 2018-10-31) Surašyti 127 grėsmės vaikui lygiai dėl 127 vaikų, kurių teisės galimai pažeidžiamos / pažeistos</vt:lpstr>
      <vt:lpstr>Grėsmės vaikui lygio nustatymas Plungės rajone (Laikotarpis 2018-07-01 – 2018-10-31) </vt:lpstr>
      <vt:lpstr>Apsaugoti (paimti) 8 vaikai iš jiems nesaugios aplinkos  (2018-07-01 – 2018-10-31)</vt:lpstr>
      <vt:lpstr>Vaikų, kurie paimti iš jiems nesaugios aplinkos ir apgyvendinti saugioje aplinkoje, atvejų skaičius</vt:lpstr>
      <vt:lpstr>Teismo leidimų paimti vaiką iš jo tėvų ar kitų atstovų pagal įstatymą išdavimas (2018-07-01 – 2018-10-31)</vt:lpstr>
      <vt:lpstr>Laikinosios globos (rūpybos) formos</vt:lpstr>
      <vt:lpstr>Laikinosios globos (rūpybos) nustatymo atvejai (liepos – spalio mėn.)</vt:lpstr>
      <vt:lpstr>PowerPoint pristatymas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pateiktis</dc:title>
  <dc:creator>Evelina Firaite</dc:creator>
  <cp:lastModifiedBy>Irmantė Batakienė</cp:lastModifiedBy>
  <cp:revision>101</cp:revision>
  <cp:lastPrinted>2016-12-07T12:54:46Z</cp:lastPrinted>
  <dcterms:created xsi:type="dcterms:W3CDTF">2017-06-19T08:13:12Z</dcterms:created>
  <dcterms:modified xsi:type="dcterms:W3CDTF">2018-11-21T09:21:58Z</dcterms:modified>
</cp:coreProperties>
</file>