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EKSPONATŲ ĮSIGIJIMAS 2015-2019 M.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5567315734613777E-2"/>
          <c:y val="9.2721181350013268E-2"/>
          <c:w val="0.91672379429133855"/>
          <c:h val="0.77447460786942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 metus priimti saugoti eksponatai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2015 m.</c:v>
                </c:pt>
                <c:pt idx="1">
                  <c:v>2016 m.</c:v>
                </c:pt>
                <c:pt idx="2">
                  <c:v>2017 m.</c:v>
                </c:pt>
                <c:pt idx="3">
                  <c:v>2018 m.</c:v>
                </c:pt>
                <c:pt idx="4">
                  <c:v>2019 m.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1578</c:v>
                </c:pt>
                <c:pt idx="1">
                  <c:v>1906</c:v>
                </c:pt>
                <c:pt idx="2">
                  <c:v>1549</c:v>
                </c:pt>
                <c:pt idx="3">
                  <c:v>2361</c:v>
                </c:pt>
                <c:pt idx="4">
                  <c:v>3180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E-47FD-B7A9-CAEC9096E7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5935567"/>
        <c:axId val="1145941391"/>
      </c:barChart>
      <c:catAx>
        <c:axId val="1145935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145941391"/>
        <c:crosses val="autoZero"/>
        <c:auto val="1"/>
        <c:lblAlgn val="ctr"/>
        <c:lblOffset val="100"/>
        <c:noMultiLvlLbl val="0"/>
      </c:catAx>
      <c:valAx>
        <c:axId val="1145941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145935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365391111761445"/>
          <c:y val="0.92587001321527129"/>
          <c:w val="0.57728063472450286"/>
          <c:h val="5.9160851491562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2019</a:t>
            </a:r>
            <a:r>
              <a:rPr lang="lt-LT" baseline="0" dirty="0"/>
              <a:t> M. P</a:t>
            </a:r>
            <a:r>
              <a:rPr lang="lt-LT" dirty="0"/>
              <a:t>RIIMTŲ</a:t>
            </a:r>
            <a:r>
              <a:rPr lang="lt-LT" baseline="0" dirty="0"/>
              <a:t> EKSPONATŲ PASISKIRSTYMAS PADALINIUOSE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37-4280-89CB-47FD19DE36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37-4280-89CB-47FD19DE36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37-4280-89CB-47FD19DE36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37-4280-89CB-47FD19DE36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37-4280-89CB-47FD19DE36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Etnografinė Prano Dzūko sodyba</c:v>
                </c:pt>
                <c:pt idx="2">
                  <c:v>Veisiejų krašto muziejus</c:v>
                </c:pt>
                <c:pt idx="3">
                  <c:v>Kapčiamiesčio Emilijos Pliaterytės muziejus </c:v>
                </c:pt>
                <c:pt idx="4">
                  <c:v>Laisvės kovų muziejus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1996</c:v>
                </c:pt>
                <c:pt idx="1">
                  <c:v>176</c:v>
                </c:pt>
                <c:pt idx="2">
                  <c:v>737</c:v>
                </c:pt>
                <c:pt idx="3">
                  <c:v>358</c:v>
                </c:pt>
                <c:pt idx="4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B-48FD-BAA6-7F4111074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dirty="0"/>
              <a:t>2019</a:t>
            </a:r>
            <a:r>
              <a:rPr lang="lt-LT" sz="1400" baseline="0" dirty="0"/>
              <a:t> M. SUINVENTORINTI 4428 PAGRINDINIO IR PAGALBINIO FONDO EKSPONATAI</a:t>
            </a:r>
            <a:endParaRPr lang="lt-LT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Pagrindinio fondo eksponatai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29100483608997E-17"/>
                  <c:y val="-3.71360705501924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5E-48E4-A23C-9A7F34313ECA}"/>
                </c:ext>
              </c:extLst>
            </c:dLbl>
            <c:dLbl>
              <c:idx val="3"/>
              <c:layout>
                <c:manualLayout>
                  <c:x val="0"/>
                  <c:y val="-6.80794741584969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5E-48E4-A23C-9A7F34313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Veisiejų krašto muziejus</c:v>
                </c:pt>
                <c:pt idx="2">
                  <c:v>Laisvės kovų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1548</c:v>
                </c:pt>
                <c:pt idx="1">
                  <c:v>727</c:v>
                </c:pt>
                <c:pt idx="2">
                  <c:v>14</c:v>
                </c:pt>
                <c:pt idx="3">
                  <c:v>82</c:v>
                </c:pt>
                <c:pt idx="4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E-48E4-A23C-9A7F34313E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Pagalbinio fondo eksponatai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29100483608997E-17"/>
                  <c:y val="-5.81678113823935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5E-48E4-A23C-9A7F34313ECA}"/>
                </c:ext>
              </c:extLst>
            </c:dLbl>
            <c:dLbl>
              <c:idx val="3"/>
              <c:layout>
                <c:manualLayout>
                  <c:x val="0"/>
                  <c:y val="-2.90294642575378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5E-48E4-A23C-9A7F34313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Veisiejų krašto muziejus</c:v>
                </c:pt>
                <c:pt idx="2">
                  <c:v>Laisvės kovų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1416</c:v>
                </c:pt>
                <c:pt idx="1">
                  <c:v>105</c:v>
                </c:pt>
                <c:pt idx="2">
                  <c:v>84</c:v>
                </c:pt>
                <c:pt idx="3">
                  <c:v>94</c:v>
                </c:pt>
                <c:pt idx="4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E-48E4-A23C-9A7F34313EC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14234928"/>
        <c:axId val="1514249488"/>
      </c:barChart>
      <c:catAx>
        <c:axId val="151423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14249488"/>
        <c:crosses val="autoZero"/>
        <c:auto val="1"/>
        <c:lblAlgn val="ctr"/>
        <c:lblOffset val="100"/>
        <c:noMultiLvlLbl val="0"/>
      </c:catAx>
      <c:valAx>
        <c:axId val="1514249488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1423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b="0" i="0" u="none" strike="noStrike" baseline="0" dirty="0">
                <a:effectLst/>
              </a:rPr>
              <a:t>RINKINIŲ APSKAITOS KOMPIUTERIZAVIMAS IR EKSPONATŲ SKAITMENINIMAS. </a:t>
            </a:r>
            <a:r>
              <a:rPr lang="lt-LT" sz="1400" b="1" i="0" u="none" strike="noStrike" baseline="0" dirty="0">
                <a:effectLst/>
              </a:rPr>
              <a:t>IŠ </a:t>
            </a:r>
            <a:r>
              <a:rPr lang="lt-LT" sz="1400" b="1" i="0" u="none" strike="noStrike" baseline="0" dirty="0">
                <a:solidFill>
                  <a:schemeClr val="bg1"/>
                </a:solidFill>
                <a:effectLst/>
              </a:rPr>
              <a:t>VISO 5780 VNT</a:t>
            </a:r>
            <a:r>
              <a:rPr lang="lt-LT" sz="1400" b="1" i="0" u="none" strike="noStrike" baseline="0" dirty="0">
                <a:effectLst/>
              </a:rPr>
              <a:t>.</a:t>
            </a:r>
            <a:endParaRPr lang="en-US" sz="1400" dirty="0"/>
          </a:p>
        </c:rich>
      </c:tx>
      <c:layout>
        <c:manualLayout>
          <c:xMode val="edge"/>
          <c:yMode val="edge"/>
          <c:x val="0.152856528948213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3955399181909509"/>
          <c:y val="6.7881386801136756E-2"/>
          <c:w val="0.92936981040571987"/>
          <c:h val="0.53561098456056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Į LIMIS  darbinę aplinką įvestų eksponatų skaičius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Veisiejų krašto muziejus</c:v>
                </c:pt>
                <c:pt idx="2">
                  <c:v>Laisvės kovų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2321</c:v>
                </c:pt>
                <c:pt idx="1">
                  <c:v>1320</c:v>
                </c:pt>
                <c:pt idx="2">
                  <c:v>1148</c:v>
                </c:pt>
                <c:pt idx="3">
                  <c:v>184</c:v>
                </c:pt>
                <c:pt idx="4">
                  <c:v>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9-4C24-ABAA-7EF12CD924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9523856"/>
        <c:axId val="1659518864"/>
      </c:barChart>
      <c:catAx>
        <c:axId val="165952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9518864"/>
        <c:crosses val="autoZero"/>
        <c:auto val="1"/>
        <c:lblAlgn val="ctr"/>
        <c:lblOffset val="100"/>
        <c:noMultiLvlLbl val="0"/>
      </c:catAx>
      <c:valAx>
        <c:axId val="165951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9523856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2.3348066701807044E-3"/>
          <c:y val="0.96267312531844795"/>
          <c:w val="0.78606081657377558"/>
          <c:h val="3.7326874681552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Lankytojų pasiskirstymas pagal padalinius ir tikslines grupes</a:t>
            </a:r>
          </a:p>
          <a:p>
            <a:pPr>
              <a:defRPr/>
            </a:pPr>
            <a:endParaRPr lang="lt-LT" dirty="0"/>
          </a:p>
        </c:rich>
      </c:tx>
      <c:layout>
        <c:manualLayout>
          <c:xMode val="edge"/>
          <c:yMode val="edge"/>
          <c:x val="0.11141401958945768"/>
          <c:y val="1.92242518225616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Organizuoti lankytojai iš Lietuvos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Laisvės kovų muziejus</c:v>
                </c:pt>
                <c:pt idx="2">
                  <c:v>Veisiejų krašto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276</c:v>
                </c:pt>
                <c:pt idx="1">
                  <c:v>419</c:v>
                </c:pt>
                <c:pt idx="2">
                  <c:v>182</c:v>
                </c:pt>
                <c:pt idx="3">
                  <c:v>111</c:v>
                </c:pt>
                <c:pt idx="4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C-4E17-8E83-0628F99DF2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Organizuoti lankytojai iš kt.šalių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Laisvės kovų muziejus</c:v>
                </c:pt>
                <c:pt idx="2">
                  <c:v>Veisiejų krašto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</c:v>
                </c:pt>
                <c:pt idx="1">
                  <c:v>0</c:v>
                </c:pt>
                <c:pt idx="2">
                  <c:v>18</c:v>
                </c:pt>
                <c:pt idx="3">
                  <c:v>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C-4E17-8E83-0628F99DF2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Pavieniai lankytojai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Laisvės kovų muziejus</c:v>
                </c:pt>
                <c:pt idx="2">
                  <c:v>Veisiejų krašto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344</c:v>
                </c:pt>
                <c:pt idx="1">
                  <c:v>39</c:v>
                </c:pt>
                <c:pt idx="2">
                  <c:v>778</c:v>
                </c:pt>
                <c:pt idx="3">
                  <c:v>39</c:v>
                </c:pt>
                <c:pt idx="4">
                  <c:v>1187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C-4E17-8E83-0628F99DF2F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Edukacinių užsiėmimų dalyviai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8998863356098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9C-4E17-8E83-0628F99DF2F7}"/>
                </c:ext>
              </c:extLst>
            </c:dLbl>
            <c:dLbl>
              <c:idx val="2"/>
              <c:layout>
                <c:manualLayout>
                  <c:x val="3.7144451554860891E-3"/>
                  <c:y val="-3.2040419704269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9C-4E17-8E83-0628F99DF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Laisvės kovų muziejus</c:v>
                </c:pt>
                <c:pt idx="2">
                  <c:v>Veisiejų krašto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1031</c:v>
                </c:pt>
                <c:pt idx="1">
                  <c:v>173</c:v>
                </c:pt>
                <c:pt idx="2">
                  <c:v>563</c:v>
                </c:pt>
                <c:pt idx="3">
                  <c:v>173</c:v>
                </c:pt>
                <c:pt idx="4">
                  <c:v>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C-4E17-8E83-0628F99DF2F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Renginių lankytojai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Laisvės kovų muziejus</c:v>
                </c:pt>
                <c:pt idx="2">
                  <c:v>Veisiejų krašto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1161</c:v>
                </c:pt>
                <c:pt idx="1">
                  <c:v>294</c:v>
                </c:pt>
                <c:pt idx="2">
                  <c:v>555</c:v>
                </c:pt>
                <c:pt idx="3">
                  <c:v>294</c:v>
                </c:pt>
                <c:pt idx="4">
                  <c:v>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C-4E17-8E83-0628F99DF2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9505136"/>
        <c:axId val="1659526768"/>
      </c:barChart>
      <c:catAx>
        <c:axId val="165950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9526768"/>
        <c:crosses val="autoZero"/>
        <c:auto val="1"/>
        <c:lblAlgn val="ctr"/>
        <c:lblOffset val="100"/>
        <c:noMultiLvlLbl val="0"/>
      </c:catAx>
      <c:valAx>
        <c:axId val="165952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9505136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Bendras</a:t>
            </a:r>
            <a:r>
              <a:rPr lang="lt-LT" baseline="0" dirty="0"/>
              <a:t> l</a:t>
            </a:r>
            <a:r>
              <a:rPr lang="lt-LT" dirty="0"/>
              <a:t>ankytojų skaičius</a:t>
            </a:r>
          </a:p>
          <a:p>
            <a:pPr>
              <a:defRPr/>
            </a:pPr>
            <a:endParaRPr lang="lt-L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Lankytojų skaičius per metus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2015 m.</c:v>
                </c:pt>
                <c:pt idx="1">
                  <c:v>2016 m.</c:v>
                </c:pt>
                <c:pt idx="2">
                  <c:v>2017 m.</c:v>
                </c:pt>
                <c:pt idx="3">
                  <c:v>2018 m.</c:v>
                </c:pt>
                <c:pt idx="4">
                  <c:v>2019 m.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12541</c:v>
                </c:pt>
                <c:pt idx="1">
                  <c:v>11939</c:v>
                </c:pt>
                <c:pt idx="2">
                  <c:v>9810</c:v>
                </c:pt>
                <c:pt idx="3">
                  <c:v>8857</c:v>
                </c:pt>
                <c:pt idx="4">
                  <c:v>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9-4C04-AB2A-727CBEC5A1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3740528"/>
        <c:axId val="1473743856"/>
      </c:barChart>
      <c:catAx>
        <c:axId val="147374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73743856"/>
        <c:crosses val="autoZero"/>
        <c:auto val="1"/>
        <c:lblAlgn val="ctr"/>
        <c:lblOffset val="100"/>
        <c:noMultiLvlLbl val="0"/>
      </c:catAx>
      <c:valAx>
        <c:axId val="147374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7374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dirty="0"/>
              <a:t>2019 m. PRAVEST</a:t>
            </a:r>
            <a:r>
              <a:rPr lang="lt-LT" sz="1400" baseline="0" dirty="0"/>
              <a:t>I 164</a:t>
            </a:r>
            <a:r>
              <a:rPr lang="lt-LT" sz="1400" dirty="0"/>
              <a:t> EDUKACINIAI UŽSIĖMIMAI</a:t>
            </a:r>
          </a:p>
        </c:rich>
      </c:tx>
      <c:layout>
        <c:manualLayout>
          <c:xMode val="edge"/>
          <c:yMode val="edge"/>
          <c:x val="0.16941157340328564"/>
          <c:y val="6.347919998213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864123476077498"/>
          <c:y val="0.14689086875867008"/>
          <c:w val="0.63598175054806261"/>
          <c:h val="0.611243382584973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 m. pravesta edukacinių užsiėmimų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07-498D-AB15-E2C2C9DA46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895-47E4-8872-FEADEB36F3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895-47E4-8872-FEADEB36F3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895-47E4-8872-FEADEB36F3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D07-498D-AB15-E2C2C9DA46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Lazdijų krašto muziejus</c:v>
                </c:pt>
                <c:pt idx="1">
                  <c:v>Veisiejų krašto muziejus</c:v>
                </c:pt>
                <c:pt idx="2">
                  <c:v>Laisvės kovų muziejus</c:v>
                </c:pt>
                <c:pt idx="3">
                  <c:v>Etnografinė Prano Dzūko sodyba</c:v>
                </c:pt>
                <c:pt idx="4">
                  <c:v>Kapčiamiesčio Emilijos Pliaterytės muziejus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28</c:v>
                </c:pt>
                <c:pt idx="2">
                  <c:v>7</c:v>
                </c:pt>
                <c:pt idx="3">
                  <c:v>20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7-498D-AB15-E2C2C9DA462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/>
              <a:t>EDUKACINĖ</a:t>
            </a:r>
            <a:r>
              <a:rPr lang="lt-LT" sz="1600" b="1" baseline="0" dirty="0"/>
              <a:t> VEIKLA</a:t>
            </a:r>
            <a:endParaRPr lang="lt-LT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Pravesta edukacinių užsiėmimų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2015 m.</c:v>
                </c:pt>
                <c:pt idx="1">
                  <c:v>2016 m.</c:v>
                </c:pt>
                <c:pt idx="2">
                  <c:v>2017 m.</c:v>
                </c:pt>
                <c:pt idx="3">
                  <c:v>2018 m.</c:v>
                </c:pt>
                <c:pt idx="4">
                  <c:v>2019 m.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190</c:v>
                </c:pt>
                <c:pt idx="1">
                  <c:v>150</c:v>
                </c:pt>
                <c:pt idx="2">
                  <c:v>170</c:v>
                </c:pt>
                <c:pt idx="3">
                  <c:v>151</c:v>
                </c:pt>
                <c:pt idx="4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4-4419-B051-04EAF3124D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488861952"/>
        <c:axId val="148886736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Dalyvių skaičius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2015 m.</c:v>
                </c:pt>
                <c:pt idx="1">
                  <c:v>2016 m.</c:v>
                </c:pt>
                <c:pt idx="2">
                  <c:v>2017 m.</c:v>
                </c:pt>
                <c:pt idx="3">
                  <c:v>2018 m.</c:v>
                </c:pt>
                <c:pt idx="4">
                  <c:v>2019 m.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3334</c:v>
                </c:pt>
                <c:pt idx="1">
                  <c:v>2263</c:v>
                </c:pt>
                <c:pt idx="2">
                  <c:v>2545</c:v>
                </c:pt>
                <c:pt idx="3">
                  <c:v>2145</c:v>
                </c:pt>
                <c:pt idx="4">
                  <c:v>2812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B4-4419-B051-04EAF3124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520528"/>
        <c:axId val="1659515952"/>
      </c:lineChart>
      <c:catAx>
        <c:axId val="148886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88867360"/>
        <c:crosses val="autoZero"/>
        <c:auto val="1"/>
        <c:lblAlgn val="ctr"/>
        <c:lblOffset val="100"/>
        <c:noMultiLvlLbl val="0"/>
      </c:catAx>
      <c:valAx>
        <c:axId val="148886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88861952"/>
        <c:crosses val="autoZero"/>
        <c:crossBetween val="between"/>
      </c:valAx>
      <c:valAx>
        <c:axId val="16595159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9520528"/>
        <c:crosses val="max"/>
        <c:crossBetween val="between"/>
      </c:valAx>
      <c:catAx>
        <c:axId val="1659520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9515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MUZIEJAUS</a:t>
            </a:r>
            <a:r>
              <a:rPr lang="en-US" dirty="0"/>
              <a:t> GAUTOS</a:t>
            </a:r>
            <a:r>
              <a:rPr lang="lt-LT" dirty="0"/>
              <a:t> LĖŠOS (EUR)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46418342172510602"/>
          <c:y val="0.16811522229293335"/>
          <c:w val="0.96562499999999996"/>
          <c:h val="0.5882367379283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Muziejaus lėšos (Eur)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Steigėjo asignavimai (biudžeto lėšos)</c:v>
                </c:pt>
                <c:pt idx="1">
                  <c:v>Programinis finansavimas (įdarbinimo subsidijuojant lėšos)</c:v>
                </c:pt>
                <c:pt idx="2">
                  <c:v>Užimtumo tarnybos lėšos</c:v>
                </c:pt>
                <c:pt idx="3">
                  <c:v>2 % gyventojų pajamų mokesčio</c:v>
                </c:pt>
                <c:pt idx="4">
                  <c:v>Verslo parama</c:v>
                </c:pt>
                <c:pt idx="5">
                  <c:v>Kultūros tarybos lėšos projektų finansavimui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158705</c:v>
                </c:pt>
                <c:pt idx="1">
                  <c:v>11879</c:v>
                </c:pt>
                <c:pt idx="2">
                  <c:v>422</c:v>
                </c:pt>
                <c:pt idx="3">
                  <c:v>410</c:v>
                </c:pt>
                <c:pt idx="4">
                  <c:v>606</c:v>
                </c:pt>
                <c:pt idx="5">
                  <c:v>2430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3-42D1-A999-6D5DC7A64C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73739696"/>
        <c:axId val="1473742608"/>
      </c:barChart>
      <c:valAx>
        <c:axId val="1473742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73739696"/>
        <c:crosses val="autoZero"/>
        <c:crossBetween val="between"/>
      </c:valAx>
      <c:catAx>
        <c:axId val="147373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473742608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530832053757867"/>
          <c:y val="0.89687990269067908"/>
          <c:w val="0.26938335892484266"/>
          <c:h val="4.3578044975173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562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015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714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271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18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558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6656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9081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6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509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775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313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035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356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912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854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19B3-F9AB-4E71-8E33-75200299BB74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0C9ACE-9CD8-48F4-9F41-9B44D19068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57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22254838"/>
              </p:ext>
            </p:extLst>
          </p:nvPr>
        </p:nvGraphicFramePr>
        <p:xfrm>
          <a:off x="188595" y="359924"/>
          <a:ext cx="5535630" cy="536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6"/>
            <a:ext cx="1349828" cy="674914"/>
          </a:xfrm>
          <a:prstGeom prst="rect">
            <a:avLst/>
          </a:prstGeom>
        </p:spPr>
      </p:pic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784862385"/>
              </p:ext>
            </p:extLst>
          </p:nvPr>
        </p:nvGraphicFramePr>
        <p:xfrm>
          <a:off x="5447490" y="644435"/>
          <a:ext cx="6744510" cy="507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99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6"/>
            <a:ext cx="1349828" cy="674914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7260334"/>
              </p:ext>
            </p:extLst>
          </p:nvPr>
        </p:nvGraphicFramePr>
        <p:xfrm>
          <a:off x="182881" y="153608"/>
          <a:ext cx="5199016" cy="5907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100903080"/>
              </p:ext>
            </p:extLst>
          </p:nvPr>
        </p:nvGraphicFramePr>
        <p:xfrm>
          <a:off x="6040877" y="153608"/>
          <a:ext cx="5340485" cy="6704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646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13" y="6181285"/>
            <a:ext cx="1347333" cy="676715"/>
          </a:xfrm>
          <a:prstGeom prst="rect">
            <a:avLst/>
          </a:prstGeom>
        </p:spPr>
      </p:pic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4171228916"/>
              </p:ext>
            </p:extLst>
          </p:nvPr>
        </p:nvGraphicFramePr>
        <p:xfrm>
          <a:off x="5588891" y="451277"/>
          <a:ext cx="6381946" cy="594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914976060"/>
              </p:ext>
            </p:extLst>
          </p:nvPr>
        </p:nvGraphicFramePr>
        <p:xfrm>
          <a:off x="392190" y="451277"/>
          <a:ext cx="4792653" cy="519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318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52133716"/>
              </p:ext>
            </p:extLst>
          </p:nvPr>
        </p:nvGraphicFramePr>
        <p:xfrm>
          <a:off x="5982511" y="379379"/>
          <a:ext cx="5768502" cy="60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030520866"/>
              </p:ext>
            </p:extLst>
          </p:nvPr>
        </p:nvGraphicFramePr>
        <p:xfrm>
          <a:off x="319932" y="379379"/>
          <a:ext cx="5536119" cy="60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951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8088046"/>
              </p:ext>
            </p:extLst>
          </p:nvPr>
        </p:nvGraphicFramePr>
        <p:xfrm>
          <a:off x="1517515" y="622388"/>
          <a:ext cx="7072007" cy="5758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2" y="89657"/>
            <a:ext cx="1347333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760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487</TotalTime>
  <Words>59</Words>
  <Application>Microsoft Office PowerPoint</Application>
  <PresentationFormat>Plačiaekranė</PresentationFormat>
  <Paragraphs>9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Daina Pledienė</dc:creator>
  <cp:lastModifiedBy>Laima Jauniskiene</cp:lastModifiedBy>
  <cp:revision>37</cp:revision>
  <dcterms:created xsi:type="dcterms:W3CDTF">2020-04-22T13:32:01Z</dcterms:created>
  <dcterms:modified xsi:type="dcterms:W3CDTF">2020-04-26T12:28:17Z</dcterms:modified>
</cp:coreProperties>
</file>