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131" autoAdjust="0"/>
  </p:normalViewPr>
  <p:slideViewPr>
    <p:cSldViewPr snapToGrid="0">
      <p:cViewPr varScale="1">
        <p:scale>
          <a:sx n="47" d="100"/>
          <a:sy n="47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Paslaugos/pagalba globėjams ir įtėviams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49891001124859391"/>
          <c:y val="0.11606583072100314"/>
          <c:w val="0.457250656167979"/>
          <c:h val="0.735197652605336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Budintis globotojas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Lapas1!$A$2:$A$11</c:f>
              <c:strCache>
                <c:ptCount val="9"/>
                <c:pt idx="0">
                  <c:v>Globos koordinatoriaus konsultacijos</c:v>
                </c:pt>
                <c:pt idx="1">
                  <c:v>Intensyvi pagalba kriziniais atvejais</c:v>
                </c:pt>
                <c:pt idx="2">
                  <c:v>Psichologo konsultacijos (kitose įstaigose)</c:v>
                </c:pt>
                <c:pt idx="3">
                  <c:v>Savitarpio pagalbos grupės</c:v>
                </c:pt>
                <c:pt idx="4">
                  <c:v>Vaiko susitikimai su biologiniais tėvais </c:v>
                </c:pt>
                <c:pt idx="5">
                  <c:v>Vaiko aplankymo akto pildymas ir VTAT teikimas</c:v>
                </c:pt>
                <c:pt idx="6">
                  <c:v>Globos kokybės vertimas</c:v>
                </c:pt>
                <c:pt idx="7">
                  <c:v>Informavimas</c:v>
                </c:pt>
                <c:pt idx="8">
                  <c:v>Kitos sutiektos paslaugos ir pagalba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72</c:v>
                </c:pt>
                <c:pt idx="1">
                  <c:v>5</c:v>
                </c:pt>
                <c:pt idx="2">
                  <c:v>10</c:v>
                </c:pt>
                <c:pt idx="3">
                  <c:v>2</c:v>
                </c:pt>
                <c:pt idx="4">
                  <c:v>24</c:v>
                </c:pt>
                <c:pt idx="5">
                  <c:v>6</c:v>
                </c:pt>
                <c:pt idx="6">
                  <c:v>3</c:v>
                </c:pt>
                <c:pt idx="7">
                  <c:v>139</c:v>
                </c:pt>
                <c:pt idx="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C-455D-A118-675971E185CD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Globėjas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Lapas1!$A$2:$A$11</c:f>
              <c:strCache>
                <c:ptCount val="9"/>
                <c:pt idx="0">
                  <c:v>Globos koordinatoriaus konsultacijos</c:v>
                </c:pt>
                <c:pt idx="1">
                  <c:v>Intensyvi pagalba kriziniais atvejais</c:v>
                </c:pt>
                <c:pt idx="2">
                  <c:v>Psichologo konsultacijos (kitose įstaigose)</c:v>
                </c:pt>
                <c:pt idx="3">
                  <c:v>Savitarpio pagalbos grupės</c:v>
                </c:pt>
                <c:pt idx="4">
                  <c:v>Vaiko susitikimai su biologiniais tėvais </c:v>
                </c:pt>
                <c:pt idx="5">
                  <c:v>Vaiko aplankymo akto pildymas ir VTAT teikimas</c:v>
                </c:pt>
                <c:pt idx="6">
                  <c:v>Globos kokybės vertimas</c:v>
                </c:pt>
                <c:pt idx="7">
                  <c:v>Informavimas</c:v>
                </c:pt>
                <c:pt idx="8">
                  <c:v>Kitos sutiektos paslaugos ir pagalba</c:v>
                </c:pt>
              </c:strCache>
            </c:strRef>
          </c:cat>
          <c:val>
            <c:numRef>
              <c:f>Lapas1!$C$2:$C$11</c:f>
              <c:numCache>
                <c:formatCode>General</c:formatCode>
                <c:ptCount val="10"/>
                <c:pt idx="0">
                  <c:v>83</c:v>
                </c:pt>
                <c:pt idx="1">
                  <c:v>23</c:v>
                </c:pt>
                <c:pt idx="2">
                  <c:v>13</c:v>
                </c:pt>
                <c:pt idx="3">
                  <c:v>4</c:v>
                </c:pt>
                <c:pt idx="4">
                  <c:v>15</c:v>
                </c:pt>
                <c:pt idx="5">
                  <c:v>6</c:v>
                </c:pt>
                <c:pt idx="6">
                  <c:v>17</c:v>
                </c:pt>
                <c:pt idx="7">
                  <c:v>195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C-455D-A118-675971E185CD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Globėjas artimas giminaitis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Lapas1!$A$2:$A$11</c:f>
              <c:strCache>
                <c:ptCount val="9"/>
                <c:pt idx="0">
                  <c:v>Globos koordinatoriaus konsultacijos</c:v>
                </c:pt>
                <c:pt idx="1">
                  <c:v>Intensyvi pagalba kriziniais atvejais</c:v>
                </c:pt>
                <c:pt idx="2">
                  <c:v>Psichologo konsultacijos (kitose įstaigose)</c:v>
                </c:pt>
                <c:pt idx="3">
                  <c:v>Savitarpio pagalbos grupės</c:v>
                </c:pt>
                <c:pt idx="4">
                  <c:v>Vaiko susitikimai su biologiniais tėvais </c:v>
                </c:pt>
                <c:pt idx="5">
                  <c:v>Vaiko aplankymo akto pildymas ir VTAT teikimas</c:v>
                </c:pt>
                <c:pt idx="6">
                  <c:v>Globos kokybės vertimas</c:v>
                </c:pt>
                <c:pt idx="7">
                  <c:v>Informavimas</c:v>
                </c:pt>
                <c:pt idx="8">
                  <c:v>Kitos sutiektos paslaugos ir pagalba</c:v>
                </c:pt>
              </c:strCache>
            </c:strRef>
          </c:cat>
          <c:val>
            <c:numRef>
              <c:f>Lapas1!$D$2:$D$11</c:f>
              <c:numCache>
                <c:formatCode>General</c:formatCode>
                <c:ptCount val="10"/>
                <c:pt idx="0">
                  <c:v>94</c:v>
                </c:pt>
                <c:pt idx="1">
                  <c:v>17</c:v>
                </c:pt>
                <c:pt idx="2">
                  <c:v>18</c:v>
                </c:pt>
                <c:pt idx="3">
                  <c:v>4</c:v>
                </c:pt>
                <c:pt idx="4">
                  <c:v>2</c:v>
                </c:pt>
                <c:pt idx="5">
                  <c:v>13</c:v>
                </c:pt>
                <c:pt idx="6">
                  <c:v>20</c:v>
                </c:pt>
                <c:pt idx="7">
                  <c:v>182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C-455D-A118-675971E185CD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Įtėviai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Lapas1!$A$2:$A$11</c:f>
              <c:strCache>
                <c:ptCount val="9"/>
                <c:pt idx="0">
                  <c:v>Globos koordinatoriaus konsultacijos</c:v>
                </c:pt>
                <c:pt idx="1">
                  <c:v>Intensyvi pagalba kriziniais atvejais</c:v>
                </c:pt>
                <c:pt idx="2">
                  <c:v>Psichologo konsultacijos (kitose įstaigose)</c:v>
                </c:pt>
                <c:pt idx="3">
                  <c:v>Savitarpio pagalbos grupės</c:v>
                </c:pt>
                <c:pt idx="4">
                  <c:v>Vaiko susitikimai su biologiniais tėvais </c:v>
                </c:pt>
                <c:pt idx="5">
                  <c:v>Vaiko aplankymo akto pildymas ir VTAT teikimas</c:v>
                </c:pt>
                <c:pt idx="6">
                  <c:v>Globos kokybės vertimas</c:v>
                </c:pt>
                <c:pt idx="7">
                  <c:v>Informavimas</c:v>
                </c:pt>
                <c:pt idx="8">
                  <c:v>Kitos sutiektos paslaugos ir pagalba</c:v>
                </c:pt>
              </c:strCache>
            </c:strRef>
          </c:cat>
          <c:val>
            <c:numRef>
              <c:f>Lapas1!$E$2:$E$11</c:f>
              <c:numCache>
                <c:formatCode>General</c:formatCode>
                <c:ptCount val="10"/>
                <c:pt idx="0">
                  <c:v>24</c:v>
                </c:pt>
                <c:pt idx="3">
                  <c:v>1</c:v>
                </c:pt>
                <c:pt idx="7">
                  <c:v>40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9C-455D-A118-675971E18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66676848"/>
        <c:axId val="466678160"/>
      </c:barChart>
      <c:valAx>
        <c:axId val="466678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6676848"/>
        <c:crosses val="autoZero"/>
        <c:crossBetween val="between"/>
      </c:valAx>
      <c:catAx>
        <c:axId val="466676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66781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Paslaugos/pagalba</a:t>
            </a:r>
          </a:p>
          <a:p>
            <a:pPr>
              <a:defRPr/>
            </a:pPr>
            <a:r>
              <a:rPr lang="lt-LT" dirty="0"/>
              <a:t>vaikams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Vaikas budinčio globotojo šeimoje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Individualus pagalbos palnas vaikui</c:v>
                </c:pt>
                <c:pt idx="1">
                  <c:v>Globos koordinatoriaus paslaugos</c:v>
                </c:pt>
                <c:pt idx="2">
                  <c:v>Psichologo konsultacija</c:v>
                </c:pt>
                <c:pt idx="3">
                  <c:v>Kitos suteiktos paslaugos ir pagalba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9</c:v>
                </c:pt>
                <c:pt idx="1">
                  <c:v>78</c:v>
                </c:pt>
                <c:pt idx="2">
                  <c:v>13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C-4B9E-9FCF-44AB46816D63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Vaikas globėjo nesusijusio giminystės ryšiais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Individualus pagalbos palnas vaikui</c:v>
                </c:pt>
                <c:pt idx="1">
                  <c:v>Globos koordinatoriaus paslaugos</c:v>
                </c:pt>
                <c:pt idx="2">
                  <c:v>Psichologo konsultacija</c:v>
                </c:pt>
                <c:pt idx="3">
                  <c:v>Kitos suteiktos paslaugos ir pagalba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21</c:v>
                </c:pt>
                <c:pt idx="1">
                  <c:v>100</c:v>
                </c:pt>
                <c:pt idx="2">
                  <c:v>15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AC-4B9E-9FCF-44AB46816D63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Vaikas globėjo artimo giminaičio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Individualus pagalbos palnas vaikui</c:v>
                </c:pt>
                <c:pt idx="1">
                  <c:v>Globos koordinatoriaus paslaugos</c:v>
                </c:pt>
                <c:pt idx="2">
                  <c:v>Psichologo konsultacija</c:v>
                </c:pt>
                <c:pt idx="3">
                  <c:v>Kitos suteiktos paslaugos ir pagalba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23</c:v>
                </c:pt>
                <c:pt idx="1">
                  <c:v>87</c:v>
                </c:pt>
                <c:pt idx="2">
                  <c:v>13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AC-4B9E-9FCF-44AB46816D63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Įvaikintas vaikas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Individualus pagalbos palnas vaikui</c:v>
                </c:pt>
                <c:pt idx="1">
                  <c:v>Globos koordinatoriaus paslaugos</c:v>
                </c:pt>
                <c:pt idx="2">
                  <c:v>Psichologo konsultacija</c:v>
                </c:pt>
                <c:pt idx="3">
                  <c:v>Kitos suteiktos paslaugos ir pagalba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AC-4B9E-9FCF-44AB46816D63}"/>
            </c:ext>
          </c:extLst>
        </c:ser>
        <c:ser>
          <c:idx val="4"/>
          <c:order val="4"/>
          <c:tx>
            <c:strRef>
              <c:f>Lapas1!$F$1</c:f>
              <c:strCache>
                <c:ptCount val="1"/>
                <c:pt idx="0">
                  <c:v>Vaikas globos institucijoje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Individualus pagalbos palnas vaikui</c:v>
                </c:pt>
                <c:pt idx="1">
                  <c:v>Globos koordinatoriaus paslaugos</c:v>
                </c:pt>
                <c:pt idx="2">
                  <c:v>Psichologo konsultacija</c:v>
                </c:pt>
                <c:pt idx="3">
                  <c:v>Kitos suteiktos paslaugos ir pagalba</c:v>
                </c:pt>
              </c:strCache>
            </c:strRef>
          </c:cat>
          <c:val>
            <c:numRef>
              <c:f>Lapas1!$F$2:$F$5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AC-4B9E-9FCF-44AB46816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28563664"/>
        <c:axId val="328560056"/>
      </c:barChart>
      <c:catAx>
        <c:axId val="328563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8560056"/>
        <c:crosses val="autoZero"/>
        <c:auto val="1"/>
        <c:lblAlgn val="ctr"/>
        <c:lblOffset val="100"/>
        <c:noMultiLvlLbl val="0"/>
      </c:catAx>
      <c:valAx>
        <c:axId val="328560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2856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Savivaldybės biudžeto lėšos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DB16-4749-9E13-53C407F22EEA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DB16-4749-9E13-53C407F22EEA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DB16-4749-9E13-53C407F22EEA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DB16-4749-9E13-53C407F22EEA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DB16-4749-9E13-53C407F22EEA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DB16-4749-9E13-53C407F22EEA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DB16-4749-9E13-53C407F22EEA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DB16-4749-9E13-53C407F22EEA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DB16-4749-9E13-53C407F22EEA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DB16-4749-9E13-53C407F22EEA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DB16-4749-9E13-53C407F22EEA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7-DB16-4749-9E13-53C407F22E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Lapas1!$A$2:$A$13</c:f>
              <c:strCache>
                <c:ptCount val="12"/>
                <c:pt idx="0">
                  <c:v>Darbo užmokestis</c:v>
                </c:pt>
                <c:pt idx="1">
                  <c:v>Socialinis draudimas</c:v>
                </c:pt>
                <c:pt idx="2">
                  <c:v>Mitybos išlaidos</c:v>
                </c:pt>
                <c:pt idx="3">
                  <c:v>Komandiruočių išlaidos</c:v>
                </c:pt>
                <c:pt idx="4">
                  <c:v>Materialiojo ir nematerialiojo turto nuomos išlaidos</c:v>
                </c:pt>
                <c:pt idx="5">
                  <c:v>Kvalifikacijos kėlimo išlaidos</c:v>
                </c:pt>
                <c:pt idx="6">
                  <c:v>Komunalinių paslaugų įsigijimo išlaidos</c:v>
                </c:pt>
                <c:pt idx="7">
                  <c:v>Informacinių technologijų prekių ir paslaugų įsigijimo išlaidos</c:v>
                </c:pt>
                <c:pt idx="8">
                  <c:v>Reprezentacinės išlaidos</c:v>
                </c:pt>
                <c:pt idx="9">
                  <c:v>Kitų prekių ir paslaugų įsigijimo išlaidos</c:v>
                </c:pt>
                <c:pt idx="10">
                  <c:v>Darbdavių socialinė parama pinigais</c:v>
                </c:pt>
                <c:pt idx="11">
                  <c:v>Kitų mašinų ir įrenginių įsigijimo išlaidos</c:v>
                </c:pt>
              </c:strCache>
            </c:strRef>
          </c:cat>
          <c:val>
            <c:numRef>
              <c:f>Lapas1!$B$2:$B$13</c:f>
              <c:numCache>
                <c:formatCode>0.00</c:formatCode>
                <c:ptCount val="12"/>
                <c:pt idx="0">
                  <c:v>200517.81</c:v>
                </c:pt>
                <c:pt idx="1">
                  <c:v>3035.12</c:v>
                </c:pt>
                <c:pt idx="2">
                  <c:v>355.42</c:v>
                </c:pt>
                <c:pt idx="3">
                  <c:v>79.37</c:v>
                </c:pt>
                <c:pt idx="4">
                  <c:v>470.13</c:v>
                </c:pt>
                <c:pt idx="5">
                  <c:v>1063</c:v>
                </c:pt>
                <c:pt idx="6">
                  <c:v>806.37</c:v>
                </c:pt>
                <c:pt idx="7">
                  <c:v>1713.36</c:v>
                </c:pt>
                <c:pt idx="8">
                  <c:v>259</c:v>
                </c:pt>
                <c:pt idx="9">
                  <c:v>1040.25</c:v>
                </c:pt>
                <c:pt idx="10">
                  <c:v>722.82</c:v>
                </c:pt>
                <c:pt idx="11">
                  <c:v>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D-4E53-99CE-4EA9EF39A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79057232"/>
        <c:axId val="379056576"/>
      </c:barChart>
      <c:valAx>
        <c:axId val="379056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9057232"/>
        <c:crosses val="autoZero"/>
        <c:crossBetween val="between"/>
      </c:valAx>
      <c:catAx>
        <c:axId val="379057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790565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Biudžetinių įstaigų pajamų lėšos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35ED-43A7-8FB4-CB294E7E2D1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35ED-43A7-8FB4-CB294E7E2D1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35ED-43A7-8FB4-CB294E7E2D1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35ED-43A7-8FB4-CB294E7E2D1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35ED-43A7-8FB4-CB294E7E2D1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35ED-43A7-8FB4-CB294E7E2D1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35ED-43A7-8FB4-CB294E7E2D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Lapas1!$A$2:$A$8</c:f>
              <c:strCache>
                <c:ptCount val="7"/>
                <c:pt idx="0">
                  <c:v>Mitybos išlaidos</c:v>
                </c:pt>
                <c:pt idx="1">
                  <c:v>Medikamentų ir medicininių paslaugų įsigijimo išlaidos</c:v>
                </c:pt>
                <c:pt idx="2">
                  <c:v>Ryšių paslaugų įsigijimo išlaidos</c:v>
                </c:pt>
                <c:pt idx="3">
                  <c:v>Transporto išlaikymo ir transporto paslaugų įsigijimo išlaidos</c:v>
                </c:pt>
                <c:pt idx="4">
                  <c:v>Aprangos ir patalynės įsigijimo išlaidos</c:v>
                </c:pt>
                <c:pt idx="5">
                  <c:v>Komunalinių paslaugų įsigijimo išlaidos</c:v>
                </c:pt>
                <c:pt idx="6">
                  <c:v>Kitų prekių ir paslaugų įsigijimo išlaidos</c:v>
                </c:pt>
              </c:strCache>
            </c:strRef>
          </c:cat>
          <c:val>
            <c:numRef>
              <c:f>Lapas1!$B$2:$B$8</c:f>
              <c:numCache>
                <c:formatCode>General</c:formatCode>
                <c:ptCount val="7"/>
                <c:pt idx="0" formatCode="0.00">
                  <c:v>8485.2000000000007</c:v>
                </c:pt>
                <c:pt idx="1">
                  <c:v>1187.3399999999999</c:v>
                </c:pt>
                <c:pt idx="2">
                  <c:v>2196.83</c:v>
                </c:pt>
                <c:pt idx="3">
                  <c:v>4347.28</c:v>
                </c:pt>
                <c:pt idx="4">
                  <c:v>1662.53</c:v>
                </c:pt>
                <c:pt idx="5">
                  <c:v>3132.39</c:v>
                </c:pt>
                <c:pt idx="6">
                  <c:v>36225.89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9-4BF1-AA56-EF967B327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/>
              <a:t>ESFA lėšos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ESF lėšos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8556-46AD-8D9D-CBB506B3D2C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8556-46AD-8D9D-CBB506B3D2C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8556-46AD-8D9D-CBB506B3D2C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8556-46AD-8D9D-CBB506B3D2C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8556-46AD-8D9D-CBB506B3D2C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4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8556-46AD-8D9D-CBB506B3D2C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6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8556-46AD-8D9D-CBB506B3D2CD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tint val="96000"/>
                      <a:lumMod val="100000"/>
                    </a:schemeClr>
                  </a:gs>
                  <a:gs pos="78000">
                    <a:schemeClr val="accent5">
                      <a:lumMod val="80000"/>
                      <a:lumOff val="2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8556-46AD-8D9D-CBB506B3D2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Lapas1!$A$2:$A$9</c:f>
              <c:strCache>
                <c:ptCount val="8"/>
                <c:pt idx="0">
                  <c:v>Darbo užmokestis</c:v>
                </c:pt>
                <c:pt idx="1">
                  <c:v>Socialinis draudimas</c:v>
                </c:pt>
                <c:pt idx="2">
                  <c:v>Mitybos išlaidos</c:v>
                </c:pt>
                <c:pt idx="3">
                  <c:v>Medikamentų ir medicininių paslaugų įsigijimo išlaidos</c:v>
                </c:pt>
                <c:pt idx="4">
                  <c:v>Transporto išlaikymo ir transporto paslaugų įsigijimo išlaidos</c:v>
                </c:pt>
                <c:pt idx="5">
                  <c:v>Aprangos ir patalynės įsigijimo išlaidos</c:v>
                </c:pt>
                <c:pt idx="6">
                  <c:v>Komunalinių paslaugų įsigijimo išlaidos</c:v>
                </c:pt>
                <c:pt idx="7">
                  <c:v>Kitų prekių ir paslaugų įsigijimo išlaidos</c:v>
                </c:pt>
              </c:strCache>
            </c:strRef>
          </c:cat>
          <c:val>
            <c:numRef>
              <c:f>Lapas1!$B$2:$B$9</c:f>
              <c:numCache>
                <c:formatCode>0.00</c:formatCode>
                <c:ptCount val="8"/>
                <c:pt idx="0" formatCode="General">
                  <c:v>14349.73</c:v>
                </c:pt>
                <c:pt idx="1">
                  <c:v>221.6</c:v>
                </c:pt>
                <c:pt idx="2" formatCode="General">
                  <c:v>6964.77</c:v>
                </c:pt>
                <c:pt idx="3" formatCode="General">
                  <c:v>519.17999999999995</c:v>
                </c:pt>
                <c:pt idx="4">
                  <c:v>72.900000000000006</c:v>
                </c:pt>
                <c:pt idx="5" formatCode="General">
                  <c:v>2039.67</c:v>
                </c:pt>
                <c:pt idx="6" formatCode="General">
                  <c:v>2635.72</c:v>
                </c:pt>
                <c:pt idx="7">
                  <c:v>36101.4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4-45A3-AE00-6EF7599D0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9A0F9-8350-4CDD-8EB1-4615F9626D0E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E63EF-8646-4BEA-AFFB-B011536F70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3417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E63EF-8646-4BEA-AFFB-B011536F701D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8426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E63EF-8646-4BEA-AFFB-B011536F701D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521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E63EF-8646-4BEA-AFFB-B011536F701D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41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891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067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952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2759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77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221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8255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80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987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003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056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4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435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507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794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545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D426-BFA6-4269-933E-2186701CA6A0}" type="datetimeFigureOut">
              <a:rPr lang="lt-LT" smtClean="0"/>
              <a:t>2020-04-26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46EB16-F1FE-4FF2-9497-40C39317303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118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716280" y="213361"/>
            <a:ext cx="10515600" cy="533400"/>
          </a:xfrm>
        </p:spPr>
        <p:txBody>
          <a:bodyPr>
            <a:normAutofit fontScale="90000"/>
          </a:bodyPr>
          <a:lstStyle/>
          <a:p>
            <a:r>
              <a:rPr lang="lt-LT" dirty="0"/>
              <a:t>Socialinės paslaugos ir gavėjų skaičius 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22623"/>
              </p:ext>
            </p:extLst>
          </p:nvPr>
        </p:nvGraphicFramePr>
        <p:xfrm>
          <a:off x="716280" y="914400"/>
          <a:ext cx="10119360" cy="503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4640">
                  <a:extLst>
                    <a:ext uri="{9D8B030D-6E8A-4147-A177-3AD203B41FA5}">
                      <a16:colId xmlns:a16="http://schemas.microsoft.com/office/drawing/2014/main" val="2921065231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1638768453"/>
                    </a:ext>
                  </a:extLst>
                </a:gridCol>
              </a:tblGrid>
              <a:tr h="413573">
                <a:tc>
                  <a:txBody>
                    <a:bodyPr/>
                    <a:lstStyle/>
                    <a:p>
                      <a:r>
                        <a:rPr lang="lt-LT" dirty="0">
                          <a:solidFill>
                            <a:schemeClr val="tx1"/>
                          </a:solidFill>
                        </a:rPr>
                        <a:t>Socialinės</a:t>
                      </a:r>
                      <a:r>
                        <a:rPr lang="lt-LT" baseline="0" dirty="0">
                          <a:solidFill>
                            <a:schemeClr val="tx1"/>
                          </a:solidFill>
                        </a:rPr>
                        <a:t> paslaugos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Gavėjų skaičius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706328"/>
                  </a:ext>
                </a:extLst>
              </a:tr>
              <a:tr h="592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Laikinoji</a:t>
                      </a:r>
                      <a:r>
                        <a:rPr lang="lt-LT" sz="1400" baseline="0" dirty="0"/>
                        <a:t> socialinė globa vaikams likusiems be tėvų globos bendruomeniniuose vaikų globos namuose</a:t>
                      </a:r>
                      <a:endParaRPr lang="lt-LT" sz="1400" dirty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874289"/>
                  </a:ext>
                </a:extLst>
              </a:tr>
              <a:tr h="5922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aseline="0" dirty="0"/>
                        <a:t>Nuolatinė socialinė globa vaikams likusiems be tėvų globos bendruomeniniuose vaikų globos namuose</a:t>
                      </a:r>
                      <a:endParaRPr lang="lt-LT" sz="1400" dirty="0"/>
                    </a:p>
                    <a:p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061859"/>
                  </a:ext>
                </a:extLst>
              </a:tr>
              <a:tr h="363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 ir pagalba globėjams</a:t>
                      </a:r>
                      <a:r>
                        <a:rPr lang="lt-LT" sz="1400" baseline="0" dirty="0"/>
                        <a:t> (rūpintojams) </a:t>
                      </a:r>
                      <a:endParaRPr lang="lt-LT" sz="1400" dirty="0"/>
                    </a:p>
                    <a:p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284586"/>
                  </a:ext>
                </a:extLst>
              </a:tr>
              <a:tr h="378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 ir pagalba globėjams</a:t>
                      </a:r>
                      <a:r>
                        <a:rPr lang="lt-LT" sz="1400" baseline="0" dirty="0"/>
                        <a:t> (rūpintojams) nesusijusiems giminystės ryšiais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52254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 ir pagalba budintiems</a:t>
                      </a:r>
                      <a:r>
                        <a:rPr lang="lt-LT" sz="1400" baseline="0" dirty="0"/>
                        <a:t> globotojams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627800"/>
                  </a:ext>
                </a:extLst>
              </a:tr>
              <a:tr h="581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</a:t>
                      </a:r>
                      <a:r>
                        <a:rPr lang="lt-LT" sz="1400" baseline="0" dirty="0"/>
                        <a:t> ir pagalba globojamiems vaikams</a:t>
                      </a:r>
                      <a:endParaRPr lang="lt-L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(Koordinuojamų</a:t>
                      </a:r>
                      <a:r>
                        <a:rPr lang="lt-LT" sz="1400" baseline="0" dirty="0"/>
                        <a:t> atvejų skaičius globos centre)</a:t>
                      </a: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798075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</a:t>
                      </a:r>
                      <a:r>
                        <a:rPr lang="lt-LT" sz="1400" baseline="0" dirty="0"/>
                        <a:t> ir pagalba įtėviams</a:t>
                      </a:r>
                      <a:endParaRPr lang="lt-L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40229"/>
                  </a:ext>
                </a:extLst>
              </a:tr>
              <a:tr h="723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/>
                        <a:t>Paslaugos ir konsultacijos asmenims norintiems tapti globėjais</a:t>
                      </a:r>
                      <a:r>
                        <a:rPr lang="lt-LT" sz="1400" baseline="0" dirty="0"/>
                        <a:t> (rūpintojais), įtėviais</a:t>
                      </a:r>
                      <a:endParaRPr lang="lt-LT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733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urinio vietos rezervavimo ženklas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873747"/>
              </p:ext>
            </p:extLst>
          </p:nvPr>
        </p:nvGraphicFramePr>
        <p:xfrm>
          <a:off x="284480" y="182880"/>
          <a:ext cx="5334000" cy="648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urinio vietos rezervavimo ženklas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6925047"/>
              </p:ext>
            </p:extLst>
          </p:nvPr>
        </p:nvGraphicFramePr>
        <p:xfrm>
          <a:off x="5618480" y="182880"/>
          <a:ext cx="4947919" cy="657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4085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5835"/>
          </a:xfrm>
        </p:spPr>
        <p:txBody>
          <a:bodyPr/>
          <a:lstStyle/>
          <a:p>
            <a:pPr algn="ctr"/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53160" y="1534160"/>
            <a:ext cx="10515600" cy="469360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t-L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BVNG projektas „Tvaraus perėjimo nuo institucinės globos prie šeimoje ar bendruomenėje teikiamų paslaugų sistemos sąlygų sukūrimas Lietuvoje“.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Projekto </a:t>
            </a:r>
            <a:r>
              <a:rPr lang="lt-LT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lt-L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08.4.1-ESFA-405-01-0001)</a:t>
            </a:r>
          </a:p>
          <a:p>
            <a:pPr marL="0" indent="0">
              <a:spcBef>
                <a:spcPts val="0"/>
              </a:spcBef>
              <a:buNone/>
            </a:pPr>
            <a:endParaRPr lang="lt-L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Paslauga: Šeimos modelio bendruomeninių vaikų globos namų paslaugos vaikams, netekusiems tėvų globos ir jų šeimoms Alytaus regione. Paslaugos gavėjų skaičius 8 vaikai.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 metu buvo įsisavinta 45945,00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socialinėms paslaugoms teikti.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lt-LT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lt-L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ESFA projektas “Vaikų gerovės ir saugumo didinimo paslaugų šeimai, globėjams (rūpintojams) kokybės didinimo bei prieinamumo plėtra“.</a:t>
            </a:r>
          </a:p>
          <a:p>
            <a:pPr marL="0" indent="0">
              <a:spcBef>
                <a:spcPts val="0"/>
              </a:spcBef>
              <a:buNone/>
            </a:pPr>
            <a:r>
              <a:rPr lang="lt-LT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Projekto Nr. 08.4.1-ESFA-405-02-0001)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šio projekto buvo kompensuojamas Globos koordinatorės pareigybės darbo užmokestis 12648,33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projekto partnerio Lazdijų rajono savivaldybės pagal panaudos sutartį gautas automobilis Globos centro veikloms vykdyti, vertė - 13270,00 </a:t>
            </a:r>
            <a:r>
              <a:rPr lang="lt-L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7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Lazdijų rajono savivaldybės socialinės globos centro „Židinys“ 2019 m. asignavimai</a:t>
            </a:r>
            <a:endParaRPr lang="lt-LT" sz="3600" dirty="0"/>
          </a:p>
        </p:txBody>
      </p:sp>
      <p:graphicFrame>
        <p:nvGraphicFramePr>
          <p:cNvPr id="13" name="Turinio vietos rezervavimo ženklas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81211"/>
              </p:ext>
            </p:extLst>
          </p:nvPr>
        </p:nvGraphicFramePr>
        <p:xfrm>
          <a:off x="477520" y="1690688"/>
          <a:ext cx="11308080" cy="496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139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urinio vietos rezervavimo ženklas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8257236"/>
              </p:ext>
            </p:extLst>
          </p:nvPr>
        </p:nvGraphicFramePr>
        <p:xfrm>
          <a:off x="325120" y="335280"/>
          <a:ext cx="569468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Turinio vietos rezervavimo ženklas 2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2734844"/>
              </p:ext>
            </p:extLst>
          </p:nvPr>
        </p:nvGraphicFramePr>
        <p:xfrm>
          <a:off x="5557520" y="335280"/>
          <a:ext cx="6563360" cy="634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3263480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246</Words>
  <Application>Microsoft Office PowerPoint</Application>
  <PresentationFormat>Plačiaekranė</PresentationFormat>
  <Paragraphs>42</Paragraphs>
  <Slides>5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</vt:lpstr>
      <vt:lpstr>Wingdings 3</vt:lpstr>
      <vt:lpstr>Briaunota</vt:lpstr>
      <vt:lpstr>Socialinės paslaugos ir gavėjų skaičius </vt:lpstr>
      <vt:lpstr>„PowerPoint“ pateiktis</vt:lpstr>
      <vt:lpstr>Projektai</vt:lpstr>
      <vt:lpstr>Lazdijų rajono savivaldybės socialinės globos centro „Židinys“ 2019 m. asignavimai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Vartotojas</dc:creator>
  <cp:lastModifiedBy>Laima Jauniskiene</cp:lastModifiedBy>
  <cp:revision>32</cp:revision>
  <dcterms:created xsi:type="dcterms:W3CDTF">2020-04-22T04:13:34Z</dcterms:created>
  <dcterms:modified xsi:type="dcterms:W3CDTF">2020-04-26T12:30:25Z</dcterms:modified>
</cp:coreProperties>
</file>