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5" r:id="rId3"/>
    <p:sldId id="269" r:id="rId4"/>
    <p:sldId id="260" r:id="rId5"/>
    <p:sldId id="270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ta Černiauskienė" initials="AČ" lastIdx="0" clrIdx="0">
    <p:extLst>
      <p:ext uri="{19B8F6BF-5375-455C-9EA6-DF929625EA0E}">
        <p15:presenceInfo xmlns:p15="http://schemas.microsoft.com/office/powerpoint/2012/main" userId="Asta Černiauskienė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34C9-A5F8-4EC6-B499-2ED6B9275497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8E89-0DC9-4240-B563-64C0E0055D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15723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34C9-A5F8-4EC6-B499-2ED6B9275497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8E89-0DC9-4240-B563-64C0E0055D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3529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34C9-A5F8-4EC6-B499-2ED6B9275497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8E89-0DC9-4240-B563-64C0E0055D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8756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34C9-A5F8-4EC6-B499-2ED6B9275497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8E89-0DC9-4240-B563-64C0E0055D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5213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34C9-A5F8-4EC6-B499-2ED6B9275497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8E89-0DC9-4240-B563-64C0E0055D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7402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34C9-A5F8-4EC6-B499-2ED6B9275497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8E89-0DC9-4240-B563-64C0E0055D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44437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34C9-A5F8-4EC6-B499-2ED6B9275497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8E89-0DC9-4240-B563-64C0E0055D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4535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34C9-A5F8-4EC6-B499-2ED6B9275497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8E89-0DC9-4240-B563-64C0E0055D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3282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34C9-A5F8-4EC6-B499-2ED6B9275497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8E89-0DC9-4240-B563-64C0E0055D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890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34C9-A5F8-4EC6-B499-2ED6B9275497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8E89-0DC9-4240-B563-64C0E0055D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6820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34C9-A5F8-4EC6-B499-2ED6B9275497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8E89-0DC9-4240-B563-64C0E0055D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1514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A34C9-A5F8-4EC6-B499-2ED6B9275497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C8E89-0DC9-4240-B563-64C0E0055D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8700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Lazdijų rajono Šventežerio mokyklos 2019 metų veiklos  ataskaita </a:t>
            </a:r>
            <a:b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Bendra informacija (2019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rugsėjo 1 d. duomenimis) 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831927"/>
              </p:ext>
            </p:extLst>
          </p:nvPr>
        </p:nvGraphicFramePr>
        <p:xfrm>
          <a:off x="838200" y="1502230"/>
          <a:ext cx="10515600" cy="5081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429">
                  <a:extLst>
                    <a:ext uri="{9D8B030D-6E8A-4147-A177-3AD203B41FA5}">
                      <a16:colId xmlns:a16="http://schemas.microsoft.com/office/drawing/2014/main" val="3370870991"/>
                    </a:ext>
                  </a:extLst>
                </a:gridCol>
                <a:gridCol w="2259874">
                  <a:extLst>
                    <a:ext uri="{9D8B030D-6E8A-4147-A177-3AD203B41FA5}">
                      <a16:colId xmlns:a16="http://schemas.microsoft.com/office/drawing/2014/main" val="605743239"/>
                    </a:ext>
                  </a:extLst>
                </a:gridCol>
                <a:gridCol w="2105297">
                  <a:extLst>
                    <a:ext uri="{9D8B030D-6E8A-4147-A177-3AD203B41FA5}">
                      <a16:colId xmlns:a16="http://schemas.microsoft.com/office/drawing/2014/main" val="2808845304"/>
                    </a:ext>
                  </a:extLst>
                </a:gridCol>
              </a:tblGrid>
              <a:tr h="470505">
                <a:tc>
                  <a:txBody>
                    <a:bodyPr/>
                    <a:lstStyle/>
                    <a:p>
                      <a:r>
                        <a:rPr lang="lt-LT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Rodiklis</a:t>
                      </a:r>
                      <a:r>
                        <a:rPr lang="lt-LT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lt-LT" sz="2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684216"/>
                  </a:ext>
                </a:extLst>
              </a:tr>
              <a:tr h="470505">
                <a:tc>
                  <a:txBody>
                    <a:bodyPr/>
                    <a:lstStyle/>
                    <a:p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Mokinių skaičius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465024"/>
                  </a:ext>
                </a:extLst>
              </a:tr>
              <a:tr h="470505">
                <a:tc>
                  <a:txBody>
                    <a:bodyPr/>
                    <a:lstStyle/>
                    <a:p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Klasių komplektų skaičius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917884"/>
                  </a:ext>
                </a:extLst>
              </a:tr>
              <a:tr h="470505">
                <a:tc>
                  <a:txBody>
                    <a:bodyPr/>
                    <a:lstStyle/>
                    <a:p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Spec. poreikių</a:t>
                      </a:r>
                      <a:r>
                        <a:rPr lang="lt-LT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mokinių skaičius</a:t>
                      </a:r>
                      <a:endParaRPr lang="lt-L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760284"/>
                  </a:ext>
                </a:extLst>
              </a:tr>
              <a:tr h="470505">
                <a:tc>
                  <a:txBody>
                    <a:bodyPr/>
                    <a:lstStyle/>
                    <a:p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Nemokamai pavežamų mokinių skaičius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291949"/>
                  </a:ext>
                </a:extLst>
              </a:tr>
              <a:tr h="470505">
                <a:tc>
                  <a:txBody>
                    <a:bodyPr/>
                    <a:lstStyle/>
                    <a:p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Nemokamai maitinamų vaikų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040631"/>
                  </a:ext>
                </a:extLst>
              </a:tr>
              <a:tr h="846909">
                <a:tc>
                  <a:txBody>
                    <a:bodyPr/>
                    <a:lstStyle/>
                    <a:p>
                      <a:r>
                        <a:rPr lang="lt-LT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Mokytojų skaičius.</a:t>
                      </a:r>
                    </a:p>
                    <a:p>
                      <a:r>
                        <a:rPr lang="lt-LT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Iš jų:</a:t>
                      </a:r>
                      <a:endParaRPr lang="lt-L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(14 etatų)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56481"/>
                  </a:ext>
                </a:extLst>
              </a:tr>
              <a:tr h="470505">
                <a:tc>
                  <a:txBody>
                    <a:bodyPr/>
                    <a:lstStyle/>
                    <a:p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Metodininkai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427292"/>
                  </a:ext>
                </a:extLst>
              </a:tr>
              <a:tr h="470505">
                <a:tc>
                  <a:txBody>
                    <a:bodyPr/>
                    <a:lstStyle/>
                    <a:p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Vyresnieji</a:t>
                      </a:r>
                      <a:r>
                        <a:rPr lang="lt-LT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mokytojai</a:t>
                      </a:r>
                      <a:endParaRPr lang="lt-L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260315"/>
                  </a:ext>
                </a:extLst>
              </a:tr>
              <a:tr h="470505">
                <a:tc>
                  <a:txBody>
                    <a:bodyPr/>
                    <a:lstStyle/>
                    <a:p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Mokytojai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930072"/>
                  </a:ext>
                </a:extLst>
              </a:tr>
            </a:tbl>
          </a:graphicData>
        </a:graphic>
      </p:graphicFrame>
      <p:pic>
        <p:nvPicPr>
          <p:cNvPr id="3" name="Paveikslėlis 2">
            <a:extLst>
              <a:ext uri="{FF2B5EF4-FFF2-40B4-BE49-F238E27FC236}">
                <a16:creationId xmlns:a16="http://schemas.microsoft.com/office/drawing/2014/main" id="{31B40D10-1A83-4F41-9793-08B9E3E98D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314" y="4725"/>
            <a:ext cx="2910562" cy="149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95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Finansavimas</a:t>
            </a: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4669631" cy="3735538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2356" y="2643049"/>
            <a:ext cx="5875134" cy="3771732"/>
          </a:xfrm>
          <a:prstGeom prst="rect">
            <a:avLst/>
          </a:prstGeom>
        </p:spPr>
      </p:pic>
      <p:pic>
        <p:nvPicPr>
          <p:cNvPr id="3" name="Paveikslėlis 2">
            <a:extLst>
              <a:ext uri="{FF2B5EF4-FFF2-40B4-BE49-F238E27FC236}">
                <a16:creationId xmlns:a16="http://schemas.microsoft.com/office/drawing/2014/main" id="{12C70D01-9443-4CEF-837C-AA6B04440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3391" y="197039"/>
            <a:ext cx="2914141" cy="149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037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Akademiniai mokinių 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25863"/>
          </a:xfrm>
        </p:spPr>
        <p:txBody>
          <a:bodyPr>
            <a:normAutofit/>
          </a:bodyPr>
          <a:lstStyle/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5-10 klasių pažangumas  - 99 proc. ( 2018 m. buvo 100 proc.);</a:t>
            </a:r>
          </a:p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Bendras pažymių vidurkis – 7,94 (2018 m. buvo 7,86);</a:t>
            </a:r>
          </a:p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kl. NMPP palyginus su šalies pasiekimais pagal aukštesnįjį pasiekimų lygį, yra aukštesni: matematikos – 66,7 proc., skaitymo 88,0 proc. ir gamtos pažinimo – 85,8 proc</a:t>
            </a:r>
            <a:r>
              <a:rPr lang="lt-LT" sz="2400" dirty="0"/>
              <a:t>.;</a:t>
            </a:r>
          </a:p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kl. NMPP palyginus su šalies pasiekimais pagal aukštesnįjį pasiekimų lygį, buvo aukštesni: rašymo (testų kūrimo) – 24,9 proc. ir skaitymo – 10,04 proc.; </a:t>
            </a:r>
          </a:p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Tarp šalies mokyklų 10 kl. matematikos ir lietuvių kalbos vidutiniškai surinktų PUPP taškų (proc.) mokykla užima gana aukštą vietą, ties aukštais matematikos ir lietuvių kalbos pasiekimais („Reitingai“);</a:t>
            </a:r>
          </a:p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m. dėmesys buvo skiriamas individualiai mokinio pažangai.</a:t>
            </a: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F86EDF62-BDF1-488E-B39E-263601E64E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1351" y="1252492"/>
            <a:ext cx="2475968" cy="126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1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757165" y="378188"/>
            <a:ext cx="10714200" cy="1325563"/>
          </a:xfrm>
        </p:spPr>
        <p:txBody>
          <a:bodyPr>
            <a:normAutofit/>
          </a:bodyPr>
          <a:lstStyle/>
          <a:p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Nacionalinis mokinių pasiekimų patikrinimas </a:t>
            </a:r>
            <a:b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 klasė)</a:t>
            </a:r>
          </a:p>
        </p:txBody>
      </p:sp>
      <p:pic>
        <p:nvPicPr>
          <p:cNvPr id="6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743" y="2787519"/>
            <a:ext cx="6108657" cy="3692293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7" name="Paveikslėlis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3820" y="1914525"/>
            <a:ext cx="5544434" cy="335155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8" name="Paveikslėlis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9960" y="5590901"/>
            <a:ext cx="3036125" cy="1155746"/>
          </a:xfrm>
          <a:prstGeom prst="rect">
            <a:avLst/>
          </a:prstGeom>
        </p:spPr>
      </p:pic>
      <p:pic>
        <p:nvPicPr>
          <p:cNvPr id="3" name="Paveikslėlis 2">
            <a:extLst>
              <a:ext uri="{FF2B5EF4-FFF2-40B4-BE49-F238E27FC236}">
                <a16:creationId xmlns:a16="http://schemas.microsoft.com/office/drawing/2014/main" id="{359EFD61-D6E8-4781-9A0C-876FDFE581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74323" y="342540"/>
            <a:ext cx="2655752" cy="136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8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Emocinis saugumas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19225"/>
            <a:ext cx="10734675" cy="4733381"/>
          </a:xfrm>
        </p:spPr>
        <p:txBody>
          <a:bodyPr>
            <a:normAutofit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Mokykloje nuo 2017 metų sėkmingai vykdoma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Olweus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patyčių prevencijos programa</a:t>
            </a:r>
            <a:r>
              <a:rPr lang="lt-LT" dirty="0"/>
              <a:t>;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Atlikta apklausa, kurioje dalyvavo  5 – 10 kl. mokiniai (apklausos rezultatai parodė, jog patyčias patiria 13,5 proc. mokinių);</a:t>
            </a:r>
          </a:p>
          <a:p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Olweus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smurto ir patyčių prevencinės veiklos vykdomos pagal mokyklos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Olweus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kokybės užtikrinimo planą;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m. vykdytas projektas „Saugios aplinkos mokykloje kūrimas 2“;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Mokiniams teikiama socialinė, psichologinė pagalba,  parengtos rekomendacijos mokiniams, tėvams (globėjams), mokytojams.</a:t>
            </a: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8300" y="5468825"/>
            <a:ext cx="2560547" cy="1389175"/>
          </a:xfrm>
          <a:prstGeom prst="rect">
            <a:avLst/>
          </a:prstGeom>
        </p:spPr>
      </p:pic>
      <p:pic>
        <p:nvPicPr>
          <p:cNvPr id="5" name="Paveikslėlis 4">
            <a:extLst>
              <a:ext uri="{FF2B5EF4-FFF2-40B4-BE49-F238E27FC236}">
                <a16:creationId xmlns:a16="http://schemas.microsoft.com/office/drawing/2014/main" id="{8629F2A6-2F01-4151-A8C3-D0D0F4CF0A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8300" y="-19262"/>
            <a:ext cx="2806519" cy="143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347247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302</Words>
  <Application>Microsoft Office PowerPoint</Application>
  <PresentationFormat>Plačiaekranė</PresentationFormat>
  <Paragraphs>46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„Office“ tema</vt:lpstr>
      <vt:lpstr>Lazdijų rajono Šventežerio mokyklos 2019 metų veiklos  ataskaita  Bendra informacija (2019 m. rugsėjo 1 d. duomenimis) </vt:lpstr>
      <vt:lpstr>Finansavimas</vt:lpstr>
      <vt:lpstr>Akademiniai mokinių pasiekimai</vt:lpstr>
      <vt:lpstr>Nacionalinis mokinių pasiekimų patikrinimas  (8 klasė)</vt:lpstr>
      <vt:lpstr>Emocinis saugumas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Asta Černiauskienė</dc:creator>
  <cp:lastModifiedBy>Laima Jauniskiene</cp:lastModifiedBy>
  <cp:revision>26</cp:revision>
  <dcterms:created xsi:type="dcterms:W3CDTF">2020-04-23T16:34:48Z</dcterms:created>
  <dcterms:modified xsi:type="dcterms:W3CDTF">2020-04-26T11:20:55Z</dcterms:modified>
</cp:coreProperties>
</file>