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2" r:id="rId4"/>
    <p:sldId id="264" r:id="rId5"/>
    <p:sldId id="266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332" autoAdjust="0"/>
  </p:normalViewPr>
  <p:slideViewPr>
    <p:cSldViewPr snapToGrid="0">
      <p:cViewPr varScale="1">
        <p:scale>
          <a:sx n="51" d="100"/>
          <a:sy n="51" d="100"/>
        </p:scale>
        <p:origin x="8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diagrama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veiklos ir dalyvių skaičius</a:t>
            </a:r>
          </a:p>
        </c:rich>
      </c:tx>
      <c:layout>
        <c:manualLayout>
          <c:xMode val="edge"/>
          <c:yMode val="edge"/>
          <c:x val="0.21513675713801583"/>
          <c:y val="2.3195876288659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'[Microsoft PowerPoint diagrama]Lapas1'!$A$2:$A$7</c:f>
              <c:strCache>
                <c:ptCount val="6"/>
                <c:pt idx="0">
                  <c:v>Pirmosios pagalbos mokymai</c:v>
                </c:pt>
                <c:pt idx="1">
                  <c:v>Traumų ir nelaimingų atsitikimų prevencijos mokymai</c:v>
                </c:pt>
                <c:pt idx="2">
                  <c:v>Fizinio aktyvumo skatinimo mokymai</c:v>
                </c:pt>
                <c:pt idx="3">
                  <c:v>Sveikatingumo skatinimo mokyklos/stovyklos</c:v>
                </c:pt>
                <c:pt idx="4">
                  <c:v>Mitybos ir nutukimo prevencijos mokymai</c:v>
                </c:pt>
                <c:pt idx="5">
                  <c:v>Konferencija</c:v>
                </c:pt>
              </c:strCache>
            </c:strRef>
          </c:cat>
          <c:val>
            <c:numRef>
              <c:f>'[Microsoft PowerPoint diagrama]Lapas1'!$B$2:$B$7</c:f>
              <c:numCache>
                <c:formatCode>General</c:formatCode>
                <c:ptCount val="6"/>
                <c:pt idx="0">
                  <c:v>267</c:v>
                </c:pt>
                <c:pt idx="1">
                  <c:v>132</c:v>
                </c:pt>
                <c:pt idx="2">
                  <c:v>473</c:v>
                </c:pt>
                <c:pt idx="3">
                  <c:v>60</c:v>
                </c:pt>
                <c:pt idx="4">
                  <c:v>146</c:v>
                </c:pt>
                <c:pt idx="5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7-41FE-9C3C-DA37B52340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9601840"/>
        <c:axId val="329603800"/>
      </c:barChart>
      <c:catAx>
        <c:axId val="329601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29603800"/>
        <c:crosses val="autoZero"/>
        <c:auto val="1"/>
        <c:lblAlgn val="ctr"/>
        <c:lblOffset val="100"/>
        <c:noMultiLvlLbl val="0"/>
      </c:catAx>
      <c:valAx>
        <c:axId val="32960380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960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Privalomieji pirmosios pagalbos mokymai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2017 m.</c:v>
                </c:pt>
                <c:pt idx="1">
                  <c:v>2018 m. </c:v>
                </c:pt>
                <c:pt idx="2">
                  <c:v>2019 m. 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154</c:v>
                </c:pt>
                <c:pt idx="1">
                  <c:v>163</c:v>
                </c:pt>
                <c:pt idx="2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A-40C0-8F13-D73E710A67C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Privalomieji higienos įgūdžių mokymai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2017 m.</c:v>
                </c:pt>
                <c:pt idx="1">
                  <c:v>2018 m. </c:v>
                </c:pt>
                <c:pt idx="2">
                  <c:v>2019 m. 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129</c:v>
                </c:pt>
                <c:pt idx="1">
                  <c:v>116</c:v>
                </c:pt>
                <c:pt idx="2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A-40C0-8F13-D73E710A67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7680288"/>
        <c:axId val="487677152"/>
        <c:axId val="0"/>
      </c:bar3DChart>
      <c:catAx>
        <c:axId val="48768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87677152"/>
        <c:crosses val="autoZero"/>
        <c:auto val="1"/>
        <c:lblAlgn val="ctr"/>
        <c:lblOffset val="100"/>
        <c:noMultiLvlLbl val="0"/>
      </c:catAx>
      <c:valAx>
        <c:axId val="48767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8768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Renginių tipai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4DE-4EF6-AC96-098B4E1F9779}"/>
              </c:ext>
            </c:extLst>
          </c:dPt>
          <c:dPt>
            <c:idx val="1"/>
            <c:bubble3D val="0"/>
            <c:spPr>
              <a:solidFill>
                <a:srgbClr val="C00000">
                  <a:alpha val="90000"/>
                </a:srgb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4DE-4EF6-AC96-098B4E1F9779}"/>
              </c:ext>
            </c:extLst>
          </c:dPt>
          <c:dPt>
            <c:idx val="2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4DE-4EF6-AC96-098B4E1F9779}"/>
              </c:ext>
            </c:extLst>
          </c:dPt>
          <c:dLbls>
            <c:dLbl>
              <c:idx val="0"/>
              <c:layout>
                <c:manualLayout>
                  <c:x val="-0.10464959037052947"/>
                  <c:y val="-2.36077844159506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cap="none" spc="0" baseline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A780264A-5620-4478-BC7F-1D46F1CC9B1D}" type="CATEGORYNAME">
                      <a:rPr lang="fi-FI" sz="1400" b="1" cap="none" spc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[KATEGORIJOS PAVADINIMAS]</a:t>
                    </a:fld>
                    <a:r>
                      <a:rPr lang="fi-FI" sz="1400" b="1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6403E45-DB32-421B-BC3A-F8A245F3CEDC}" type="PERCENTAGE">
                      <a:rPr lang="fi-FI" sz="1400" b="1" cap="none" spc="0" baseline="0" smtClean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[PROCENTAI]</a:t>
                    </a:fld>
                    <a:r>
                      <a:rPr lang="fi-FI" sz="1400" b="1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5481 dalyv.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cap="none" spc="0" baseline="0">
                      <a:ln w="0"/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86400038573987"/>
                      <c:h val="0.312245552204343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4DE-4EF6-AC96-098B4E1F9779}"/>
                </c:ext>
              </c:extLst>
            </c:dLbl>
            <c:dLbl>
              <c:idx val="1"/>
              <c:layout>
                <c:manualLayout>
                  <c:x val="0.18058205030553809"/>
                  <c:y val="-7.482616643992735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cap="none" spc="0" baseline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5C9446B2-36B1-4901-8F91-BC6C8292A93D}" type="CATEGORYNAME">
                      <a:rPr lang="en-US" sz="1400" b="1" cap="none" spc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[KATEGORIJOS PAVADINIMAS]</a:t>
                    </a:fld>
                    <a:r>
                      <a:rPr lang="en-US" sz="1400" b="1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7DCEAD4-B750-4C1A-9C4C-E12C183CC5F1}" type="PERCENTAGE">
                      <a:rPr lang="en-US" sz="1400" b="1" cap="none" spc="0" baseline="0" smtClean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[PROCENTAI]</a:t>
                    </a:fld>
                    <a:r>
                      <a:rPr lang="en-US" sz="1400" b="1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2003 </a:t>
                    </a:r>
                    <a:r>
                      <a:rPr lang="en-US" sz="1400" b="1" cap="none" spc="0" baseline="0" dirty="0" err="1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dalyv</a:t>
                    </a:r>
                    <a:r>
                      <a:rPr lang="en-US" sz="1400" b="1" cap="none" spc="0" baseline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cap="none" spc="0" baseline="0">
                      <a:ln w="0"/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76488735279325"/>
                      <c:h val="0.206709001504494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4DE-4EF6-AC96-098B4E1F9779}"/>
                </c:ext>
              </c:extLst>
            </c:dLbl>
            <c:dLbl>
              <c:idx val="2"/>
              <c:layout>
                <c:manualLayout>
                  <c:x val="7.2960948218802182E-2"/>
                  <c:y val="4.23246928872805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cap="none" spc="0" baseline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258D4978-4739-4E90-BC55-F9DEF03DF2A5}" type="CATEGORYNAME">
                      <a:rPr lang="en-US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[KATEGORIJOS PAVADINIMAS]</a:t>
                    </a:fld>
                    <a:r>
                      <a:rPr lang="en-US" sz="1400" b="1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9F754885-B3F2-4179-B58F-D9116C7A7805}" type="PERCENTAGE">
                      <a:rPr lang="en-US" sz="1400" b="1" baseline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cap="none" spc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[PROCENTAI]</a:t>
                    </a:fld>
                    <a:r>
                      <a:rPr lang="en-US" sz="1400" b="1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, 6159 </a:t>
                    </a:r>
                    <a:r>
                      <a:rPr lang="en-US" sz="1400" b="1" baseline="0" dirty="0" err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dalyv</a:t>
                    </a:r>
                    <a:r>
                      <a:rPr lang="en-US" sz="1400" b="1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cap="none" spc="0" baseline="0">
                      <a:ln w="0"/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263114060657597"/>
                      <c:h val="0.323422487072809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DE-4EF6-AC96-098B4E1F977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Paskaitos, pamokos</c:v>
                </c:pt>
                <c:pt idx="1">
                  <c:v>Diskusijos, aktyvus mokymas</c:v>
                </c:pt>
                <c:pt idx="2">
                  <c:v>Viktorinos, varžybos, vieši renginiai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321</c:v>
                </c:pt>
                <c:pt idx="1">
                  <c:v>116</c:v>
                </c:pt>
                <c:pt idx="2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E-4EF6-AC96-098B4E1F977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Dalyvių skaičius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C4DE-4EF6-AC96-098B4E1F9779}"/>
              </c:ext>
            </c:extLst>
          </c:dPt>
          <c:dPt>
            <c:idx val="1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4DE-4EF6-AC96-098B4E1F9779}"/>
              </c:ext>
            </c:extLst>
          </c:dPt>
          <c:dPt>
            <c:idx val="2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C4DE-4EF6-AC96-098B4E1F9779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C4DE-4EF6-AC96-098B4E1F9779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C4DE-4EF6-AC96-098B4E1F9779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C4DE-4EF6-AC96-098B4E1F9779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A5A5A5"/>
                </a:solidFill>
                <a:round/>
              </a:ln>
              <a:effectLst>
                <a:outerShdw blurRad="50800" dist="38100" dir="2700000" algn="tl" rotWithShape="0">
                  <a:srgbClr val="A5A5A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Paskaitos, pamokos</c:v>
                </c:pt>
                <c:pt idx="1">
                  <c:v>Diskusijos, aktyvus mokymas</c:v>
                </c:pt>
                <c:pt idx="2">
                  <c:v>Viktorinos, varžybos, vieši renginiai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  <c:pt idx="0">
                  <c:v>5481</c:v>
                </c:pt>
                <c:pt idx="1">
                  <c:v>2003</c:v>
                </c:pt>
                <c:pt idx="2">
                  <c:v>6159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E-4EF6-AC96-098B4E1F977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Asmenų tikslinėje grupėje skaičius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Asmenų tikslinėje grupėje skaičius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Lapas1!$A$2:$A$7</c:f>
              <c:strCache>
                <c:ptCount val="6"/>
                <c:pt idx="0">
                  <c:v>Ikimokyklinio amžiaus vaikai</c:v>
                </c:pt>
                <c:pt idx="1">
                  <c:v>Mokyklinio amžiaus vaikai</c:v>
                </c:pt>
                <c:pt idx="2">
                  <c:v>Rizikos grupės vaikai</c:v>
                </c:pt>
                <c:pt idx="3">
                  <c:v>Senjorai</c:v>
                </c:pt>
                <c:pt idx="4">
                  <c:v>Kaimo gyventojai</c:v>
                </c:pt>
                <c:pt idx="5">
                  <c:v>Darbuotojai/suaugę asmenys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2601</c:v>
                </c:pt>
                <c:pt idx="1">
                  <c:v>8131</c:v>
                </c:pt>
                <c:pt idx="2">
                  <c:v>257</c:v>
                </c:pt>
                <c:pt idx="3">
                  <c:v>581</c:v>
                </c:pt>
                <c:pt idx="4">
                  <c:v>457</c:v>
                </c:pt>
                <c:pt idx="5">
                  <c:v>1616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4-4592-AAA6-61C70E9409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67314288"/>
        <c:axId val="467310680"/>
        <c:axId val="0"/>
      </c:bar3DChart>
      <c:catAx>
        <c:axId val="4673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310680"/>
        <c:crosses val="autoZero"/>
        <c:auto val="1"/>
        <c:lblAlgn val="ctr"/>
        <c:lblOffset val="100"/>
        <c:noMultiLvlLbl val="0"/>
      </c:catAx>
      <c:valAx>
        <c:axId val="467310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31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567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794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972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364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004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790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25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47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864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10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560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D628-6341-44B4-8F23-DA8859A05D0B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E8C8-41EC-41AF-B194-337EE5E552F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0916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35467" y="190954"/>
            <a:ext cx="11785599" cy="503313"/>
          </a:xfrm>
        </p:spPr>
        <p:txBody>
          <a:bodyPr>
            <a:normAutofit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Lazdijų rajono savivaldybės visuomenės sveikatos biuro finansavimas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96050"/>
              </p:ext>
            </p:extLst>
          </p:nvPr>
        </p:nvGraphicFramePr>
        <p:xfrm>
          <a:off x="520613" y="694267"/>
          <a:ext cx="11150774" cy="5926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4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235">
                <a:tc rowSpan="2"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Eil. Nr.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Lėšų šaltiniai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m.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3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Suma, Eur.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Valstybės biudžeto lėšos (per SAM)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82 650,00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Valstybės biudžeto lėšos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Lazdijų rajono</a:t>
                      </a:r>
                      <a:r>
                        <a:rPr lang="lt-LT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savivaldybės biudžeto lėšos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25 808,39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35 087,74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30 316,37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661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Lazdijų rajono</a:t>
                      </a:r>
                      <a:r>
                        <a:rPr lang="lt-LT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savivaldybės visuomenės sveikatos rėmimo specialiosios programos lėšos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Privalomųjų</a:t>
                      </a:r>
                      <a:r>
                        <a:rPr lang="lt-LT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sveikatos mokymų lėšos</a:t>
                      </a:r>
                      <a:endParaRPr lang="lt-LT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2 496,48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lėšos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700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Projektinės lėšos, iš viso: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157 638,32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28 060,38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38 704,84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Tame tarpe: Lazdijų r. savivaldybės biudžeto lėšos</a:t>
                      </a:r>
                      <a:endParaRPr lang="lt-LT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Valstybės biudžeto lėšos</a:t>
                      </a:r>
                      <a:endParaRPr lang="lt-LT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1 922,10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3 138,24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lėšos</a:t>
                      </a:r>
                      <a:endParaRPr lang="lt-LT" sz="1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23 706,28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35 566,60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0724"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Kitų šaltinių lėšos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1 921,95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0724">
                <a:tc gridSpan="2">
                  <a:txBody>
                    <a:bodyPr/>
                    <a:lstStyle/>
                    <a:p>
                      <a:r>
                        <a:rPr lang="lt-LT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Iš viso asignavimų: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155 502,52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148 188,86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297 232,01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66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285750"/>
          </a:xfrm>
        </p:spPr>
        <p:txBody>
          <a:bodyPr>
            <a:normAutofit fontScale="90000"/>
          </a:bodyPr>
          <a:lstStyle/>
          <a:p>
            <a:pPr algn="ctr"/>
            <a:endParaRPr lang="lt-LT" sz="3200" dirty="0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sz="half" idx="2"/>
          </p:nvPr>
        </p:nvSpPr>
        <p:spPr>
          <a:xfrm>
            <a:off x="257176" y="933450"/>
            <a:ext cx="4675042" cy="492760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Lazdijų rajono savivaldybės visuomenės sveikatos biuro vykdomas projektas                  Nr. 08.4.2-ESFA-R-630-11-0002 „Sveikos gyvensenos skatinimas Lazdijų rajono savivaldybėje“ bendrai finansuojamas iš ES struktūrinių fondų lėšų.</a:t>
            </a:r>
          </a:p>
          <a:p>
            <a:pPr algn="ctr"/>
            <a:endParaRPr 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m. įgyvendinant projekto veiklas surengta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įvairių renginių/mokymų, kuriuose dalyvavo </a:t>
            </a: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1171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dalyvis.</a:t>
            </a:r>
          </a:p>
        </p:txBody>
      </p:sp>
      <p:graphicFrame>
        <p:nvGraphicFramePr>
          <p:cNvPr id="33" name="Turinio vietos rezervavimo ženklas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17093"/>
              </p:ext>
            </p:extLst>
          </p:nvPr>
        </p:nvGraphicFramePr>
        <p:xfrm>
          <a:off x="5045536" y="933450"/>
          <a:ext cx="6789737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96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615950"/>
          </a:xfrm>
        </p:spPr>
        <p:txBody>
          <a:bodyPr>
            <a:normAutofit/>
          </a:bodyPr>
          <a:lstStyle/>
          <a:p>
            <a:pPr algn="ctr"/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Privalomųjų sveikatos mokymų vykdymas</a:t>
            </a:r>
          </a:p>
        </p:txBody>
      </p:sp>
      <p:graphicFrame>
        <p:nvGraphicFramePr>
          <p:cNvPr id="17" name="Turinio vietos rezervavimo ženklas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345557"/>
              </p:ext>
            </p:extLst>
          </p:nvPr>
        </p:nvGraphicFramePr>
        <p:xfrm>
          <a:off x="838201" y="1086772"/>
          <a:ext cx="10515600" cy="511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63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44137" y="365126"/>
            <a:ext cx="11512732" cy="540566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Sveikatos ugdymas ir mokymas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245807" y="905693"/>
            <a:ext cx="5997677" cy="1576250"/>
          </a:xfrm>
        </p:spPr>
        <p:txBody>
          <a:bodyPr>
            <a:noAutofit/>
          </a:bodyPr>
          <a:lstStyle/>
          <a:p>
            <a:pPr algn="ctr"/>
            <a:r>
              <a:rPr lang="lt-L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Pravesta 698 renginiai, 13 643 dalyviai, publikuota 50 straipsnių spaudoje ir internete, išdalinti 2607 lankstinukai/atmintinės, parengti 48 stendai/plakatai.</a:t>
            </a:r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4001734"/>
              </p:ext>
            </p:extLst>
          </p:nvPr>
        </p:nvGraphicFramePr>
        <p:xfrm>
          <a:off x="927673" y="2476325"/>
          <a:ext cx="4562660" cy="3942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Turinio vietos rezervavimo ženklas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3850029"/>
              </p:ext>
            </p:extLst>
          </p:nvPr>
        </p:nvGraphicFramePr>
        <p:xfrm>
          <a:off x="6172199" y="905692"/>
          <a:ext cx="5282381" cy="579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ksto vietos rezervavimo ženklas 18"/>
          <p:cNvSpPr>
            <a:spLocks noGrp="1"/>
          </p:cNvSpPr>
          <p:nvPr>
            <p:ph type="body" sz="quarter" idx="3"/>
          </p:nvPr>
        </p:nvSpPr>
        <p:spPr>
          <a:xfrm flipV="1">
            <a:off x="6172200" y="1057390"/>
            <a:ext cx="228600" cy="83434"/>
          </a:xfrm>
        </p:spPr>
        <p:txBody>
          <a:bodyPr>
            <a:normAutofit fontScale="25000" lnSpcReduction="20000"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0686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Lentelė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51301"/>
              </p:ext>
            </p:extLst>
          </p:nvPr>
        </p:nvGraphicFramePr>
        <p:xfrm>
          <a:off x="244368" y="86880"/>
          <a:ext cx="11747862" cy="6687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931">
                  <a:extLst>
                    <a:ext uri="{9D8B030D-6E8A-4147-A177-3AD203B41FA5}">
                      <a16:colId xmlns:a16="http://schemas.microsoft.com/office/drawing/2014/main" val="4240291232"/>
                    </a:ext>
                  </a:extLst>
                </a:gridCol>
                <a:gridCol w="5873931">
                  <a:extLst>
                    <a:ext uri="{9D8B030D-6E8A-4147-A177-3AD203B41FA5}">
                      <a16:colId xmlns:a16="http://schemas.microsoft.com/office/drawing/2014/main" val="2233599565"/>
                    </a:ext>
                  </a:extLst>
                </a:gridCol>
              </a:tblGrid>
              <a:tr h="490271">
                <a:tc gridSpan="2"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Valstybinių (valstybės perduotų savivaldybėms) funkcijų vykdymas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54187"/>
                  </a:ext>
                </a:extLst>
              </a:tr>
              <a:tr h="3889491">
                <a:tc>
                  <a:txBody>
                    <a:bodyPr/>
                    <a:lstStyle/>
                    <a:p>
                      <a:r>
                        <a:rPr lang="lt-L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prioritetas. Visuomenės psichikos</a:t>
                      </a:r>
                      <a:r>
                        <a:rPr lang="lt-LT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sveikatos gerinimas.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Suteikta 60 priklausomybės konsultantų konsultacijų     keturiolikai asmenų.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Vienoje įmonėje įvykdyti psichikos sveikatos stiprinimui skirti mokymai, dalyvavo 27 darbuotojai.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Vienoje mokykloje įgyvendinti 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psichikos sveikatos stiprinimo </a:t>
                      </a: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mokymai mokyklos bendruomenės komandai.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Parengtos 4 rekomendacijos,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skirtos spręsti aktualias psichikos sveikatos problemas mokyklose.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prioritetas. Sveikos mitybos įgūdžių formavimas ir fizinio aktyvumo skatinimas.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Vienoje mokykloje įgyvendintos „švediško stalo“ diegimo priemonės.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mokyklos dalyvauja sveikatą stiprinančių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mokyklų tinkle. 1 mokykla naujai įsijungė ir gavo „Sveikos mokyklos“ statusą.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mokykla gavo „Aktyvios mokyklos“ statusą.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mokiniai dalyvavo užsiėmimuose,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skirtuose supratimo apie mikroorganizmų atsparumą antimikrobinėms medžiagoms didinimą.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rajono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gyventojų dalyvavo užsiėmimuose, skirtuose sveikos mitybos įgūdžių formavimui, daržovių vartojimo skatinimui.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325841"/>
                  </a:ext>
                </a:extLst>
              </a:tr>
              <a:tr h="2265802">
                <a:tc>
                  <a:txBody>
                    <a:bodyPr/>
                    <a:lstStyle/>
                    <a:p>
                      <a:r>
                        <a:rPr lang="lt-L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prioritetas. Savivaldybės visuomenės sveikatos biuro darbuotojų administracinių gebėjimų stiprinimas.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Kvalifikacijos k</a:t>
                      </a: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ėlimas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apmokyti biuro darbuotojai mokinių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isuomenės</a:t>
                      </a: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sveikatos priežiūros srityje.</a:t>
                      </a:r>
                      <a:endParaRPr lang="en-US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apmokyti biuro darbuotojai visuomenės sveikatos stiprinimo srityje.</a:t>
                      </a:r>
                      <a:endParaRPr lang="lt-L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prioritetas. Savivaldybės visuomenės sveikatos biurų veiklos viešinimas.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Mokinių visuomenės sveikatos priežiūros veiklos viešinimas – 923 informavimo veiksmai.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Visuomenės sveikatos stiprinimo veiklos viešinimas – 1936 informavimo veiksmai.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22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87699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483</Words>
  <Application>Microsoft Office PowerPoint</Application>
  <PresentationFormat>Plačiaekranė</PresentationFormat>
  <Paragraphs>97</Paragraphs>
  <Slides>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„Office“ tema</vt:lpstr>
      <vt:lpstr>Lazdijų rajono savivaldybės visuomenės sveikatos biuro finansavimas</vt:lpstr>
      <vt:lpstr>„PowerPoint“ pateiktis</vt:lpstr>
      <vt:lpstr>Privalomųjų sveikatos mokymų vykdymas</vt:lpstr>
      <vt:lpstr>Sveikatos ugdymas ir mokymas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Lazdijų rajono savivaldybės visuomenės sveikatos biuro</dc:title>
  <dc:creator>Direktore</dc:creator>
  <cp:lastModifiedBy>Laima Jauniskiene</cp:lastModifiedBy>
  <cp:revision>78</cp:revision>
  <dcterms:created xsi:type="dcterms:W3CDTF">2020-04-16T12:40:22Z</dcterms:created>
  <dcterms:modified xsi:type="dcterms:W3CDTF">2020-04-26T12:31:05Z</dcterms:modified>
</cp:coreProperties>
</file>