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5" r:id="rId2"/>
    <p:sldId id="257" r:id="rId3"/>
    <p:sldId id="266" r:id="rId4"/>
    <p:sldId id="270" r:id="rId5"/>
    <p:sldId id="260" r:id="rId6"/>
    <p:sldId id="263" r:id="rId7"/>
    <p:sldId id="267" r:id="rId8"/>
    <p:sldId id="259" r:id="rId9"/>
    <p:sldId id="268" r:id="rId10"/>
    <p:sldId id="269"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Lazdijų SKAT" id="{6D115F33-C541-4D35-BD81-61531F3EFC62}">
          <p14:sldIdLst>
            <p14:sldId id="275"/>
            <p14:sldId id="257"/>
            <p14:sldId id="266"/>
            <p14:sldId id="270"/>
            <p14:sldId id="260"/>
            <p14:sldId id="263"/>
            <p14:sldId id="267"/>
            <p14:sldId id="259"/>
            <p14:sldId id="268"/>
            <p14:sldId id="269"/>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trolierius" initials="K" lastIdx="1" clrIdx="0">
    <p:extLst>
      <p:ext uri="{19B8F6BF-5375-455C-9EA6-DF929625EA0E}">
        <p15:presenceInfo xmlns:p15="http://schemas.microsoft.com/office/powerpoint/2012/main" userId="Kontrolieriu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8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86" d="100"/>
          <a:sy n="86" d="100"/>
        </p:scale>
        <p:origin x="1330" y="67"/>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lt-LT"/>
              <a:t>Spustelėję redaguokite stilių</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D81E8BB1-1EB2-42ED-B4AD-60F520A05841}" type="datetimeFigureOut">
              <a:rPr lang="lt-LT" smtClean="0"/>
              <a:t>2020-04-27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1A8FAB0-FF11-4F8D-804F-3401FE08F9C1}" type="slidenum">
              <a:rPr lang="lt-LT" smtClean="0"/>
              <a:t>‹#›</a:t>
            </a:fld>
            <a:endParaRPr lang="lt-LT"/>
          </a:p>
        </p:txBody>
      </p:sp>
    </p:spTree>
    <p:extLst>
      <p:ext uri="{BB962C8B-B14F-4D97-AF65-F5344CB8AC3E}">
        <p14:creationId xmlns:p14="http://schemas.microsoft.com/office/powerpoint/2010/main" val="1340705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nė nuotrauka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lt-LT"/>
              <a:t>Spustelėję redaguokite stilių</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Redaguokite šablono teksto stilius</a:t>
            </a:r>
          </a:p>
        </p:txBody>
      </p:sp>
      <p:sp>
        <p:nvSpPr>
          <p:cNvPr id="3" name="Date Placeholder 2"/>
          <p:cNvSpPr>
            <a:spLocks noGrp="1"/>
          </p:cNvSpPr>
          <p:nvPr>
            <p:ph type="dt" sz="half" idx="10"/>
          </p:nvPr>
        </p:nvSpPr>
        <p:spPr/>
        <p:txBody>
          <a:bodyPr/>
          <a:lstStyle/>
          <a:p>
            <a:fld id="{D81E8BB1-1EB2-42ED-B4AD-60F520A05841}" type="datetimeFigureOut">
              <a:rPr lang="lt-LT" smtClean="0"/>
              <a:t>2020-04-27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61A8FAB0-FF11-4F8D-804F-3401FE08F9C1}" type="slidenum">
              <a:rPr lang="lt-LT" smtClean="0"/>
              <a:t>‹#›</a:t>
            </a:fld>
            <a:endParaRPr lang="lt-LT"/>
          </a:p>
        </p:txBody>
      </p:sp>
    </p:spTree>
    <p:extLst>
      <p:ext uri="{BB962C8B-B14F-4D97-AF65-F5344CB8AC3E}">
        <p14:creationId xmlns:p14="http://schemas.microsoft.com/office/powerpoint/2010/main" val="2938544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lt-LT"/>
              <a:t>Spustelėję redaguokite stilių</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p:txBody>
          <a:bodyPr/>
          <a:lstStyle/>
          <a:p>
            <a:fld id="{D81E8BB1-1EB2-42ED-B4AD-60F520A05841}" type="datetimeFigureOut">
              <a:rPr lang="lt-LT" smtClean="0"/>
              <a:t>2020-04-27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1A8FAB0-FF11-4F8D-804F-3401FE08F9C1}" type="slidenum">
              <a:rPr lang="lt-LT" smtClean="0"/>
              <a:t>‹#›</a:t>
            </a:fld>
            <a:endParaRPr lang="lt-LT"/>
          </a:p>
        </p:txBody>
      </p:sp>
    </p:spTree>
    <p:extLst>
      <p:ext uri="{BB962C8B-B14F-4D97-AF65-F5344CB8AC3E}">
        <p14:creationId xmlns:p14="http://schemas.microsoft.com/office/powerpoint/2010/main" val="1183943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lt-LT"/>
              <a:t>Spustelėję redaguokite stilių</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Redaguokite šablono teksto stilius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p:txBody>
          <a:bodyPr/>
          <a:lstStyle/>
          <a:p>
            <a:fld id="{D81E8BB1-1EB2-42ED-B4AD-60F520A05841}" type="datetimeFigureOut">
              <a:rPr lang="lt-LT" smtClean="0"/>
              <a:t>2020-04-27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1A8FAB0-FF11-4F8D-804F-3401FE08F9C1}" type="slidenum">
              <a:rPr lang="lt-LT" smtClean="0"/>
              <a:t>‹#›</a:t>
            </a:fld>
            <a:endParaRPr lang="lt-LT"/>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20472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lt-LT"/>
              <a:t>Spustelėję redaguokite stilių</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p:txBody>
          <a:bodyPr/>
          <a:lstStyle/>
          <a:p>
            <a:fld id="{D81E8BB1-1EB2-42ED-B4AD-60F520A05841}" type="datetimeFigureOut">
              <a:rPr lang="lt-LT" smtClean="0"/>
              <a:t>2020-04-27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1A8FAB0-FF11-4F8D-804F-3401FE08F9C1}" type="slidenum">
              <a:rPr lang="lt-LT" smtClean="0"/>
              <a:t>‹#›</a:t>
            </a:fld>
            <a:endParaRPr lang="lt-LT"/>
          </a:p>
        </p:txBody>
      </p:sp>
    </p:spTree>
    <p:extLst>
      <p:ext uri="{BB962C8B-B14F-4D97-AF65-F5344CB8AC3E}">
        <p14:creationId xmlns:p14="http://schemas.microsoft.com/office/powerpoint/2010/main" val="3608695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lt-LT"/>
              <a:t>Spustelėję redaguokite stilių</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lt-LT"/>
              <a:t>Redaguokite šablono teksto stilius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p:txBody>
          <a:bodyPr/>
          <a:lstStyle/>
          <a:p>
            <a:fld id="{D81E8BB1-1EB2-42ED-B4AD-60F520A05841}" type="datetimeFigureOut">
              <a:rPr lang="lt-LT" smtClean="0"/>
              <a:t>2020-04-27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1A8FAB0-FF11-4F8D-804F-3401FE08F9C1}" type="slidenum">
              <a:rPr lang="lt-LT" smtClean="0"/>
              <a:t>‹#›</a:t>
            </a:fld>
            <a:endParaRPr lang="lt-LT"/>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202914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lt-LT"/>
              <a:t>Spustelėję redaguokite stilių</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lt-LT"/>
              <a:t>Redaguokite šablono teksto stilius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p:txBody>
          <a:bodyPr/>
          <a:lstStyle/>
          <a:p>
            <a:fld id="{D81E8BB1-1EB2-42ED-B4AD-60F520A05841}" type="datetimeFigureOut">
              <a:rPr lang="lt-LT" smtClean="0"/>
              <a:t>2020-04-27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1A8FAB0-FF11-4F8D-804F-3401FE08F9C1}" type="slidenum">
              <a:rPr lang="lt-LT" smtClean="0"/>
              <a:t>‹#›</a:t>
            </a:fld>
            <a:endParaRPr lang="lt-LT"/>
          </a:p>
        </p:txBody>
      </p:sp>
    </p:spTree>
    <p:extLst>
      <p:ext uri="{BB962C8B-B14F-4D97-AF65-F5344CB8AC3E}">
        <p14:creationId xmlns:p14="http://schemas.microsoft.com/office/powerpoint/2010/main" val="2325198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lt-LT"/>
              <a:t>Spustelėję redaguokite stilių</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D81E8BB1-1EB2-42ED-B4AD-60F520A05841}" type="datetimeFigureOut">
              <a:rPr lang="lt-LT" smtClean="0"/>
              <a:t>2020-04-27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1A8FAB0-FF11-4F8D-804F-3401FE08F9C1}" type="slidenum">
              <a:rPr lang="lt-LT" smtClean="0"/>
              <a:t>‹#›</a:t>
            </a:fld>
            <a:endParaRPr lang="lt-LT"/>
          </a:p>
        </p:txBody>
      </p:sp>
    </p:spTree>
    <p:extLst>
      <p:ext uri="{BB962C8B-B14F-4D97-AF65-F5344CB8AC3E}">
        <p14:creationId xmlns:p14="http://schemas.microsoft.com/office/powerpoint/2010/main" val="2439136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lt-LT"/>
              <a:t>Spustelėję redaguokite stilių</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D81E8BB1-1EB2-42ED-B4AD-60F520A05841}" type="datetimeFigureOut">
              <a:rPr lang="lt-LT" smtClean="0"/>
              <a:t>2020-04-27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1A8FAB0-FF11-4F8D-804F-3401FE08F9C1}" type="slidenum">
              <a:rPr lang="lt-LT" smtClean="0"/>
              <a:t>‹#›</a:t>
            </a:fld>
            <a:endParaRPr lang="lt-LT"/>
          </a:p>
        </p:txBody>
      </p:sp>
    </p:spTree>
    <p:extLst>
      <p:ext uri="{BB962C8B-B14F-4D97-AF65-F5344CB8AC3E}">
        <p14:creationId xmlns:p14="http://schemas.microsoft.com/office/powerpoint/2010/main" val="2979025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lt-LT"/>
              <a:t>Spustelėję redaguokite stilių</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D81E8BB1-1EB2-42ED-B4AD-60F520A05841}" type="datetimeFigureOut">
              <a:rPr lang="lt-LT" smtClean="0"/>
              <a:t>2020-04-27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1A8FAB0-FF11-4F8D-804F-3401FE08F9C1}" type="slidenum">
              <a:rPr lang="lt-LT" smtClean="0"/>
              <a:t>‹#›</a:t>
            </a:fld>
            <a:endParaRPr lang="lt-LT"/>
          </a:p>
        </p:txBody>
      </p:sp>
    </p:spTree>
    <p:extLst>
      <p:ext uri="{BB962C8B-B14F-4D97-AF65-F5344CB8AC3E}">
        <p14:creationId xmlns:p14="http://schemas.microsoft.com/office/powerpoint/2010/main" val="3148413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lt-LT"/>
              <a:t>Spustelėję redaguokite stilių</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p:txBody>
          <a:bodyPr/>
          <a:lstStyle/>
          <a:p>
            <a:fld id="{D81E8BB1-1EB2-42ED-B4AD-60F520A05841}" type="datetimeFigureOut">
              <a:rPr lang="lt-LT" smtClean="0"/>
              <a:t>2020-04-27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1A8FAB0-FF11-4F8D-804F-3401FE08F9C1}" type="slidenum">
              <a:rPr lang="lt-LT" smtClean="0"/>
              <a:t>‹#›</a:t>
            </a:fld>
            <a:endParaRPr lang="lt-LT"/>
          </a:p>
        </p:txBody>
      </p:sp>
    </p:spTree>
    <p:extLst>
      <p:ext uri="{BB962C8B-B14F-4D97-AF65-F5344CB8AC3E}">
        <p14:creationId xmlns:p14="http://schemas.microsoft.com/office/powerpoint/2010/main" val="1306824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lt-LT"/>
              <a:t>Spustelėję redaguokite stilių</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D81E8BB1-1EB2-42ED-B4AD-60F520A05841}" type="datetimeFigureOut">
              <a:rPr lang="lt-LT" smtClean="0"/>
              <a:t>2020-04-27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61A8FAB0-FF11-4F8D-804F-3401FE08F9C1}" type="slidenum">
              <a:rPr lang="lt-LT" smtClean="0"/>
              <a:t>‹#›</a:t>
            </a:fld>
            <a:endParaRPr lang="lt-LT"/>
          </a:p>
        </p:txBody>
      </p:sp>
    </p:spTree>
    <p:extLst>
      <p:ext uri="{BB962C8B-B14F-4D97-AF65-F5344CB8AC3E}">
        <p14:creationId xmlns:p14="http://schemas.microsoft.com/office/powerpoint/2010/main" val="156756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lt-LT"/>
              <a:t>Spustelėję redaguokite stilių</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D81E8BB1-1EB2-42ED-B4AD-60F520A05841}" type="datetimeFigureOut">
              <a:rPr lang="lt-LT" smtClean="0"/>
              <a:t>2020-04-27</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61A8FAB0-FF11-4F8D-804F-3401FE08F9C1}" type="slidenum">
              <a:rPr lang="lt-LT" smtClean="0"/>
              <a:t>‹#›</a:t>
            </a:fld>
            <a:endParaRPr lang="lt-LT"/>
          </a:p>
        </p:txBody>
      </p:sp>
    </p:spTree>
    <p:extLst>
      <p:ext uri="{BB962C8B-B14F-4D97-AF65-F5344CB8AC3E}">
        <p14:creationId xmlns:p14="http://schemas.microsoft.com/office/powerpoint/2010/main" val="354902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lt-LT"/>
              <a:t>Spustelėję redaguokite stilių</a:t>
            </a:r>
            <a:endParaRPr lang="en-US" dirty="0"/>
          </a:p>
        </p:txBody>
      </p:sp>
      <p:sp>
        <p:nvSpPr>
          <p:cNvPr id="3" name="Date Placeholder 2"/>
          <p:cNvSpPr>
            <a:spLocks noGrp="1"/>
          </p:cNvSpPr>
          <p:nvPr>
            <p:ph type="dt" sz="half" idx="10"/>
          </p:nvPr>
        </p:nvSpPr>
        <p:spPr/>
        <p:txBody>
          <a:bodyPr/>
          <a:lstStyle/>
          <a:p>
            <a:fld id="{D81E8BB1-1EB2-42ED-B4AD-60F520A05841}" type="datetimeFigureOut">
              <a:rPr lang="lt-LT" smtClean="0"/>
              <a:t>2020-04-27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61A8FAB0-FF11-4F8D-804F-3401FE08F9C1}" type="slidenum">
              <a:rPr lang="lt-LT" smtClean="0"/>
              <a:t>‹#›</a:t>
            </a:fld>
            <a:endParaRPr lang="lt-LT"/>
          </a:p>
        </p:txBody>
      </p:sp>
    </p:spTree>
    <p:extLst>
      <p:ext uri="{BB962C8B-B14F-4D97-AF65-F5344CB8AC3E}">
        <p14:creationId xmlns:p14="http://schemas.microsoft.com/office/powerpoint/2010/main" val="1535579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1E8BB1-1EB2-42ED-B4AD-60F520A05841}" type="datetimeFigureOut">
              <a:rPr lang="lt-LT" smtClean="0"/>
              <a:t>2020-04-27</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61A8FAB0-FF11-4F8D-804F-3401FE08F9C1}" type="slidenum">
              <a:rPr lang="lt-LT" smtClean="0"/>
              <a:t>‹#›</a:t>
            </a:fld>
            <a:endParaRPr lang="lt-LT"/>
          </a:p>
        </p:txBody>
      </p:sp>
    </p:spTree>
    <p:extLst>
      <p:ext uri="{BB962C8B-B14F-4D97-AF65-F5344CB8AC3E}">
        <p14:creationId xmlns:p14="http://schemas.microsoft.com/office/powerpoint/2010/main" val="3650959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lt-LT"/>
              <a:t>Spustelėję redaguokite stilių</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Redaguokite šablono teksto stilius</a:t>
            </a:r>
          </a:p>
        </p:txBody>
      </p:sp>
      <p:sp>
        <p:nvSpPr>
          <p:cNvPr id="5" name="Date Placeholder 4"/>
          <p:cNvSpPr>
            <a:spLocks noGrp="1"/>
          </p:cNvSpPr>
          <p:nvPr>
            <p:ph type="dt" sz="half" idx="10"/>
          </p:nvPr>
        </p:nvSpPr>
        <p:spPr/>
        <p:txBody>
          <a:bodyPr/>
          <a:lstStyle/>
          <a:p>
            <a:fld id="{D81E8BB1-1EB2-42ED-B4AD-60F520A05841}" type="datetimeFigureOut">
              <a:rPr lang="lt-LT" smtClean="0"/>
              <a:t>2020-04-27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61A8FAB0-FF11-4F8D-804F-3401FE08F9C1}" type="slidenum">
              <a:rPr lang="lt-LT" smtClean="0"/>
              <a:t>‹#›</a:t>
            </a:fld>
            <a:endParaRPr lang="lt-LT"/>
          </a:p>
        </p:txBody>
      </p:sp>
    </p:spTree>
    <p:extLst>
      <p:ext uri="{BB962C8B-B14F-4D97-AF65-F5344CB8AC3E}">
        <p14:creationId xmlns:p14="http://schemas.microsoft.com/office/powerpoint/2010/main" val="3908700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lt-LT"/>
              <a:t>Spustelėję redaguokite stilių</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Redaguokite šablono teksto stilius</a:t>
            </a:r>
          </a:p>
        </p:txBody>
      </p:sp>
      <p:sp>
        <p:nvSpPr>
          <p:cNvPr id="5" name="Date Placeholder 4"/>
          <p:cNvSpPr>
            <a:spLocks noGrp="1"/>
          </p:cNvSpPr>
          <p:nvPr>
            <p:ph type="dt" sz="half" idx="10"/>
          </p:nvPr>
        </p:nvSpPr>
        <p:spPr/>
        <p:txBody>
          <a:bodyPr/>
          <a:lstStyle/>
          <a:p>
            <a:fld id="{D81E8BB1-1EB2-42ED-B4AD-60F520A05841}" type="datetimeFigureOut">
              <a:rPr lang="lt-LT" smtClean="0"/>
              <a:t>2020-04-27</a:t>
            </a:fld>
            <a:endParaRPr lang="lt-LT"/>
          </a:p>
        </p:txBody>
      </p:sp>
      <p:sp>
        <p:nvSpPr>
          <p:cNvPr id="6" name="Footer Placeholder 5"/>
          <p:cNvSpPr>
            <a:spLocks noGrp="1"/>
          </p:cNvSpPr>
          <p:nvPr>
            <p:ph type="ftr" sz="quarter" idx="11"/>
          </p:nvPr>
        </p:nvSpPr>
        <p:spPr>
          <a:xfrm>
            <a:off x="533400" y="6172200"/>
            <a:ext cx="5811724" cy="365125"/>
          </a:xfrm>
        </p:spPr>
        <p:txBody>
          <a:bodyPr/>
          <a:lstStyle/>
          <a:p>
            <a:endParaRPr lang="lt-LT"/>
          </a:p>
        </p:txBody>
      </p:sp>
      <p:sp>
        <p:nvSpPr>
          <p:cNvPr id="7" name="Slide Number Placeholder 6"/>
          <p:cNvSpPr>
            <a:spLocks noGrp="1"/>
          </p:cNvSpPr>
          <p:nvPr>
            <p:ph type="sldNum" sz="quarter" idx="12"/>
          </p:nvPr>
        </p:nvSpPr>
        <p:spPr/>
        <p:txBody>
          <a:bodyPr/>
          <a:lstStyle/>
          <a:p>
            <a:fld id="{61A8FAB0-FF11-4F8D-804F-3401FE08F9C1}" type="slidenum">
              <a:rPr lang="lt-LT" smtClean="0"/>
              <a:t>‹#›</a:t>
            </a:fld>
            <a:endParaRPr lang="lt-LT"/>
          </a:p>
        </p:txBody>
      </p:sp>
    </p:spTree>
    <p:extLst>
      <p:ext uri="{BB962C8B-B14F-4D97-AF65-F5344CB8AC3E}">
        <p14:creationId xmlns:p14="http://schemas.microsoft.com/office/powerpoint/2010/main" val="433845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lt-LT"/>
              <a:t>Spustelėję redaguokite stilių</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81E8BB1-1EB2-42ED-B4AD-60F520A05841}" type="datetimeFigureOut">
              <a:rPr lang="lt-LT" smtClean="0"/>
              <a:t>2020-04-27</a:t>
            </a:fld>
            <a:endParaRPr lang="lt-LT"/>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lt-LT"/>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61A8FAB0-FF11-4F8D-804F-3401FE08F9C1}" type="slidenum">
              <a:rPr lang="lt-LT" smtClean="0"/>
              <a:t>‹#›</a:t>
            </a:fld>
            <a:endParaRPr lang="lt-LT"/>
          </a:p>
        </p:txBody>
      </p:sp>
    </p:spTree>
    <p:extLst>
      <p:ext uri="{BB962C8B-B14F-4D97-AF65-F5344CB8AC3E}">
        <p14:creationId xmlns:p14="http://schemas.microsoft.com/office/powerpoint/2010/main" val="2973002877"/>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o vietos rezervavimo ženklas 2">
            <a:extLst>
              <a:ext uri="{FF2B5EF4-FFF2-40B4-BE49-F238E27FC236}">
                <a16:creationId xmlns:a16="http://schemas.microsoft.com/office/drawing/2014/main" id="{1E972F78-DB46-4E23-BBFD-94C60BBDE066}"/>
              </a:ext>
            </a:extLst>
          </p:cNvPr>
          <p:cNvSpPr>
            <a:spLocks noGrp="1"/>
          </p:cNvSpPr>
          <p:nvPr>
            <p:ph type="body" idx="4294967295"/>
          </p:nvPr>
        </p:nvSpPr>
        <p:spPr>
          <a:xfrm>
            <a:off x="0" y="5949950"/>
            <a:ext cx="9144000" cy="1008063"/>
          </a:xfrm>
        </p:spPr>
        <p:txBody>
          <a:bodyPr>
            <a:normAutofit/>
          </a:bodyPr>
          <a:lstStyle/>
          <a:p>
            <a:r>
              <a:rPr lang="lt-LT" sz="2200" b="1" dirty="0">
                <a:solidFill>
                  <a:schemeClr val="tx2">
                    <a:lumMod val="60000"/>
                    <a:lumOff val="40000"/>
                  </a:schemeClr>
                </a:solidFill>
              </a:rPr>
              <a:t>LAZDIJŲ RAJONO SAVIVALDYBĖS KONTROLĖS IR AUDITO TARNYBA</a:t>
            </a:r>
          </a:p>
        </p:txBody>
      </p:sp>
      <p:cxnSp>
        <p:nvCxnSpPr>
          <p:cNvPr id="4" name="Tiesioji jungtis 3">
            <a:extLst>
              <a:ext uri="{FF2B5EF4-FFF2-40B4-BE49-F238E27FC236}">
                <a16:creationId xmlns:a16="http://schemas.microsoft.com/office/drawing/2014/main" id="{11A773F9-1DD7-4B53-8205-1528E8235391}"/>
              </a:ext>
            </a:extLst>
          </p:cNvPr>
          <p:cNvCxnSpPr/>
          <p:nvPr/>
        </p:nvCxnSpPr>
        <p:spPr>
          <a:xfrm>
            <a:off x="0" y="6093296"/>
            <a:ext cx="9144000" cy="0"/>
          </a:xfrm>
          <a:prstGeom prst="line">
            <a:avLst/>
          </a:prstGeom>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860FDEFA-3B69-471C-A68E-911B3E28A79F}"/>
              </a:ext>
            </a:extLst>
          </p:cNvPr>
          <p:cNvSpPr txBox="1"/>
          <p:nvPr/>
        </p:nvSpPr>
        <p:spPr>
          <a:xfrm>
            <a:off x="179512" y="332656"/>
            <a:ext cx="8784976" cy="5509200"/>
          </a:xfrm>
          <a:prstGeom prst="rect">
            <a:avLst/>
          </a:prstGeom>
          <a:blipFill>
            <a:blip r:embed="rId2" cstate="print"/>
            <a:tile tx="0" ty="0" sx="100000" sy="100000" flip="none" algn="tl"/>
          </a:blipFill>
          <a:ln w="6350">
            <a:solidFill>
              <a:schemeClr val="tx1"/>
            </a:solidFill>
          </a:ln>
          <a:scene3d>
            <a:camera prst="orthographicFront"/>
            <a:lightRig rig="threePt" dir="t"/>
          </a:scene3d>
          <a:sp3d>
            <a:bevelT w="165100" prst="coolSlant"/>
          </a:sp3d>
        </p:spPr>
        <p:style>
          <a:lnRef idx="2">
            <a:schemeClr val="accent3"/>
          </a:lnRef>
          <a:fillRef idx="1">
            <a:schemeClr val="lt1"/>
          </a:fillRef>
          <a:effectRef idx="0">
            <a:schemeClr val="accent3"/>
          </a:effectRef>
          <a:fontRef idx="minor">
            <a:schemeClr val="dk1"/>
          </a:fontRef>
        </p:style>
        <p:txBody>
          <a:bodyPr wrap="square" numCol="1" rtlCol="0">
            <a:spAutoFit/>
          </a:bodyPr>
          <a:lstStyle/>
          <a:p>
            <a:pPr algn="ctr"/>
            <a:endParaRPr lang="lt-LT" dirty="0">
              <a:solidFill>
                <a:schemeClr val="accent6">
                  <a:lumMod val="50000"/>
                </a:schemeClr>
              </a:solidFill>
            </a:endParaRPr>
          </a:p>
          <a:p>
            <a:pPr algn="ctr"/>
            <a:endParaRPr lang="lt-LT" dirty="0">
              <a:solidFill>
                <a:schemeClr val="accent6">
                  <a:lumMod val="50000"/>
                </a:schemeClr>
              </a:solidFill>
            </a:endParaRPr>
          </a:p>
          <a:p>
            <a:pPr algn="ctr"/>
            <a:r>
              <a:rPr lang="lt-LT" dirty="0">
                <a:solidFill>
                  <a:schemeClr val="accent6">
                    <a:lumMod val="50000"/>
                  </a:schemeClr>
                </a:solidFill>
              </a:rPr>
              <a:t>                                            </a:t>
            </a:r>
          </a:p>
          <a:p>
            <a:pPr algn="ctr"/>
            <a:endParaRPr lang="lt-LT" dirty="0">
              <a:solidFill>
                <a:schemeClr val="accent6">
                  <a:lumMod val="50000"/>
                </a:schemeClr>
              </a:solidFill>
            </a:endParaRPr>
          </a:p>
          <a:p>
            <a:pPr algn="ctr"/>
            <a:endParaRPr lang="lt-LT" dirty="0">
              <a:solidFill>
                <a:schemeClr val="accent6">
                  <a:lumMod val="50000"/>
                </a:schemeClr>
              </a:solidFill>
            </a:endParaRPr>
          </a:p>
          <a:p>
            <a:pPr algn="ctr"/>
            <a:endParaRPr lang="lt-LT" dirty="0">
              <a:solidFill>
                <a:schemeClr val="accent6">
                  <a:lumMod val="50000"/>
                </a:schemeClr>
              </a:solidFill>
            </a:endParaRPr>
          </a:p>
          <a:p>
            <a:pPr algn="ctr"/>
            <a:r>
              <a:rPr lang="lt-LT" dirty="0">
                <a:solidFill>
                  <a:schemeClr val="accent6">
                    <a:lumMod val="50000"/>
                  </a:schemeClr>
                </a:solidFill>
              </a:rPr>
              <a:t>                                                                                   </a:t>
            </a:r>
          </a:p>
          <a:p>
            <a:pPr algn="ctr"/>
            <a:r>
              <a:rPr lang="lt-LT" sz="3200" b="1" dirty="0">
                <a:solidFill>
                  <a:schemeClr val="accent6">
                    <a:lumMod val="50000"/>
                  </a:schemeClr>
                </a:solidFill>
                <a:latin typeface="Times New Roman" panose="02020603050405020304" pitchFamily="18" charset="0"/>
                <a:cs typeface="Times New Roman" panose="02020603050405020304" pitchFamily="18" charset="0"/>
              </a:rPr>
              <a:t>2019 METŲ</a:t>
            </a:r>
            <a:r>
              <a:rPr lang="lt-LT" dirty="0">
                <a:solidFill>
                  <a:schemeClr val="accent6">
                    <a:lumMod val="50000"/>
                  </a:schemeClr>
                </a:solidFill>
                <a:latin typeface="Times New Roman" panose="02020603050405020304" pitchFamily="18" charset="0"/>
                <a:cs typeface="Times New Roman" panose="02020603050405020304" pitchFamily="18" charset="0"/>
              </a:rPr>
              <a:t> </a:t>
            </a:r>
          </a:p>
          <a:p>
            <a:pPr algn="ctr"/>
            <a:endParaRPr lang="lt-LT" dirty="0">
              <a:solidFill>
                <a:schemeClr val="accent6">
                  <a:lumMod val="50000"/>
                </a:schemeClr>
              </a:solidFill>
              <a:latin typeface="Times New Roman" panose="02020603050405020304" pitchFamily="18" charset="0"/>
              <a:cs typeface="Times New Roman" panose="02020603050405020304" pitchFamily="18" charset="0"/>
            </a:endParaRPr>
          </a:p>
          <a:p>
            <a:pPr algn="ctr"/>
            <a:r>
              <a:rPr lang="lt-LT" sz="3200" b="1" dirty="0">
                <a:solidFill>
                  <a:schemeClr val="accent6">
                    <a:lumMod val="50000"/>
                  </a:schemeClr>
                </a:solidFill>
                <a:latin typeface="Times New Roman" panose="02020603050405020304" pitchFamily="18" charset="0"/>
                <a:cs typeface="Times New Roman" panose="02020603050405020304" pitchFamily="18" charset="0"/>
              </a:rPr>
              <a:t>VEIKLOS ATASKAITA</a:t>
            </a:r>
          </a:p>
          <a:p>
            <a:pPr algn="ctr"/>
            <a:endParaRPr lang="lt-LT" dirty="0">
              <a:solidFill>
                <a:schemeClr val="accent6">
                  <a:lumMod val="50000"/>
                </a:schemeClr>
              </a:solidFill>
            </a:endParaRPr>
          </a:p>
          <a:p>
            <a:pPr algn="ctr"/>
            <a:endParaRPr lang="lt-LT" dirty="0">
              <a:solidFill>
                <a:schemeClr val="accent6">
                  <a:lumMod val="50000"/>
                </a:schemeClr>
              </a:solidFill>
            </a:endParaRPr>
          </a:p>
          <a:p>
            <a:pPr algn="ctr"/>
            <a:endParaRPr lang="lt-LT" dirty="0">
              <a:solidFill>
                <a:schemeClr val="accent6">
                  <a:lumMod val="50000"/>
                </a:schemeClr>
              </a:solidFill>
            </a:endParaRPr>
          </a:p>
          <a:p>
            <a:pPr algn="ctr"/>
            <a:endParaRPr lang="lt-LT" dirty="0">
              <a:solidFill>
                <a:schemeClr val="accent6">
                  <a:lumMod val="50000"/>
                </a:schemeClr>
              </a:solidFill>
            </a:endParaRPr>
          </a:p>
          <a:p>
            <a:pPr algn="ctr"/>
            <a:endParaRPr lang="lt-LT" dirty="0">
              <a:solidFill>
                <a:schemeClr val="accent6">
                  <a:lumMod val="50000"/>
                </a:schemeClr>
              </a:solidFill>
            </a:endParaRPr>
          </a:p>
          <a:p>
            <a:pPr algn="ctr"/>
            <a:endParaRPr lang="lt-LT" dirty="0">
              <a:solidFill>
                <a:schemeClr val="accent6">
                  <a:lumMod val="50000"/>
                </a:schemeClr>
              </a:solidFill>
            </a:endParaRPr>
          </a:p>
          <a:p>
            <a:pPr algn="ctr"/>
            <a:endParaRPr lang="lt-LT" dirty="0">
              <a:solidFill>
                <a:schemeClr val="accent6">
                  <a:lumMod val="50000"/>
                </a:schemeClr>
              </a:solidFill>
            </a:endParaRPr>
          </a:p>
          <a:p>
            <a:pPr algn="ctr"/>
            <a:r>
              <a:rPr lang="lt-LT" dirty="0">
                <a:solidFill>
                  <a:schemeClr val="accent6">
                    <a:lumMod val="50000"/>
                  </a:schemeClr>
                </a:solidFill>
              </a:rPr>
              <a:t>                                                                                                                              </a:t>
            </a:r>
          </a:p>
        </p:txBody>
      </p:sp>
    </p:spTree>
    <p:extLst>
      <p:ext uri="{BB962C8B-B14F-4D97-AF65-F5344CB8AC3E}">
        <p14:creationId xmlns:p14="http://schemas.microsoft.com/office/powerpoint/2010/main" val="2720079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1BD5503-64A9-49BF-94B6-66F74856EE93}"/>
              </a:ext>
            </a:extLst>
          </p:cNvPr>
          <p:cNvSpPr>
            <a:spLocks noGrp="1"/>
          </p:cNvSpPr>
          <p:nvPr>
            <p:ph type="title"/>
          </p:nvPr>
        </p:nvSpPr>
        <p:spPr>
          <a:xfrm>
            <a:off x="0" y="5949280"/>
            <a:ext cx="9144000" cy="908720"/>
          </a:xfrm>
        </p:spPr>
        <p:txBody>
          <a:bodyPr>
            <a:normAutofit/>
          </a:bodyPr>
          <a:lstStyle/>
          <a:p>
            <a:r>
              <a:rPr lang="lt-LT" sz="2200" b="1" dirty="0">
                <a:solidFill>
                  <a:schemeClr val="tx2">
                    <a:lumMod val="60000"/>
                    <a:lumOff val="40000"/>
                  </a:schemeClr>
                </a:solidFill>
              </a:rPr>
              <a:t>Lazdijų rajono savivaldybės Kontrolės ir audito tarnyba</a:t>
            </a:r>
            <a:endParaRPr lang="lt-LT" sz="2200" dirty="0">
              <a:solidFill>
                <a:schemeClr val="tx2">
                  <a:lumMod val="60000"/>
                  <a:lumOff val="40000"/>
                </a:schemeClr>
              </a:solidFill>
            </a:endParaRPr>
          </a:p>
        </p:txBody>
      </p:sp>
      <p:cxnSp>
        <p:nvCxnSpPr>
          <p:cNvPr id="3" name="Tiesioji jungtis 2">
            <a:extLst>
              <a:ext uri="{FF2B5EF4-FFF2-40B4-BE49-F238E27FC236}">
                <a16:creationId xmlns:a16="http://schemas.microsoft.com/office/drawing/2014/main" id="{C9C57F5D-8B84-4BC0-8FF7-BCE7F3FC41CA}"/>
              </a:ext>
            </a:extLst>
          </p:cNvPr>
          <p:cNvCxnSpPr/>
          <p:nvPr/>
        </p:nvCxnSpPr>
        <p:spPr>
          <a:xfrm>
            <a:off x="0" y="6093296"/>
            <a:ext cx="9144000" cy="0"/>
          </a:xfrm>
          <a:prstGeom prst="line">
            <a:avLst/>
          </a:prstGeom>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61E77D3-99EC-4B37-9F98-5F0554969C15}"/>
              </a:ext>
            </a:extLst>
          </p:cNvPr>
          <p:cNvSpPr txBox="1"/>
          <p:nvPr/>
        </p:nvSpPr>
        <p:spPr>
          <a:xfrm>
            <a:off x="179512" y="260647"/>
            <a:ext cx="8784976" cy="5693866"/>
          </a:xfrm>
          <a:prstGeom prst="rect">
            <a:avLst/>
          </a:prstGeom>
          <a:blipFill>
            <a:blip r:embed="rId2" cstate="print"/>
            <a:tile tx="0" ty="0" sx="100000" sy="100000" flip="none" algn="tl"/>
          </a:blipFill>
          <a:ln>
            <a:solidFill>
              <a:schemeClr val="accent6">
                <a:lumMod val="50000"/>
              </a:schemeClr>
            </a:solidFill>
          </a:ln>
          <a:scene3d>
            <a:camera prst="orthographicFront"/>
            <a:lightRig rig="threePt" dir="t"/>
          </a:scene3d>
          <a:sp3d>
            <a:bevelT w="165100" prst="coolSlant"/>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endParaRPr lang="lt-LT" b="1" dirty="0">
              <a:solidFill>
                <a:schemeClr val="accent6">
                  <a:lumMod val="50000"/>
                </a:schemeClr>
              </a:solidFill>
            </a:endParaRPr>
          </a:p>
          <a:p>
            <a:pPr lvl="0" algn="ctr"/>
            <a:endParaRPr lang="lt-LT" sz="3200" b="1" dirty="0">
              <a:solidFill>
                <a:srgbClr val="C62324">
                  <a:lumMod val="50000"/>
                </a:srgbClr>
              </a:solidFill>
              <a:latin typeface="Times New Roman" panose="02020603050405020304" pitchFamily="18" charset="0"/>
              <a:cs typeface="Times New Roman" panose="02020603050405020304" pitchFamily="18" charset="0"/>
            </a:endParaRPr>
          </a:p>
          <a:p>
            <a:pPr lvl="0" algn="ctr"/>
            <a:endParaRPr lang="lt-LT" sz="3200" b="1" dirty="0">
              <a:solidFill>
                <a:srgbClr val="C62324">
                  <a:lumMod val="50000"/>
                </a:srgbClr>
              </a:solidFill>
              <a:latin typeface="Times New Roman" panose="02020603050405020304" pitchFamily="18" charset="0"/>
              <a:cs typeface="Times New Roman" panose="02020603050405020304" pitchFamily="18" charset="0"/>
            </a:endParaRPr>
          </a:p>
          <a:p>
            <a:pPr lvl="0" algn="ctr"/>
            <a:endParaRPr lang="lt-LT" sz="3200" b="1" dirty="0">
              <a:solidFill>
                <a:srgbClr val="C62324">
                  <a:lumMod val="50000"/>
                </a:srgbClr>
              </a:solidFill>
              <a:latin typeface="Times New Roman" panose="02020603050405020304" pitchFamily="18" charset="0"/>
              <a:cs typeface="Times New Roman" panose="02020603050405020304" pitchFamily="18" charset="0"/>
            </a:endParaRPr>
          </a:p>
          <a:p>
            <a:pPr lvl="0" algn="ctr"/>
            <a:endParaRPr lang="en-US" sz="3200" b="1" dirty="0">
              <a:solidFill>
                <a:srgbClr val="C62324">
                  <a:lumMod val="50000"/>
                </a:srgbClr>
              </a:solidFill>
              <a:latin typeface="Times New Roman" panose="02020603050405020304" pitchFamily="18" charset="0"/>
              <a:cs typeface="Times New Roman" panose="02020603050405020304" pitchFamily="18" charset="0"/>
            </a:endParaRPr>
          </a:p>
          <a:p>
            <a:pPr lvl="0" algn="ctr"/>
            <a:r>
              <a:rPr lang="lt-LT" sz="3200" b="1" dirty="0">
                <a:solidFill>
                  <a:srgbClr val="C62324">
                    <a:lumMod val="50000"/>
                  </a:srgbClr>
                </a:solidFill>
                <a:latin typeface="Times New Roman" panose="02020603050405020304" pitchFamily="18" charset="0"/>
                <a:cs typeface="Times New Roman" panose="02020603050405020304" pitchFamily="18" charset="0"/>
              </a:rPr>
              <a:t>AČIŪ UŽ</a:t>
            </a:r>
            <a:r>
              <a:rPr lang="en-US" sz="3200" b="1" dirty="0">
                <a:solidFill>
                  <a:srgbClr val="C62324">
                    <a:lumMod val="50000"/>
                  </a:srgbClr>
                </a:solidFill>
                <a:latin typeface="Times New Roman" panose="02020603050405020304" pitchFamily="18" charset="0"/>
                <a:cs typeface="Times New Roman" panose="02020603050405020304" pitchFamily="18" charset="0"/>
              </a:rPr>
              <a:t> </a:t>
            </a:r>
            <a:r>
              <a:rPr lang="lt-LT" sz="3200" b="1" dirty="0">
                <a:solidFill>
                  <a:srgbClr val="C62324">
                    <a:lumMod val="50000"/>
                  </a:srgbClr>
                </a:solidFill>
                <a:latin typeface="Times New Roman" panose="02020603050405020304" pitchFamily="18" charset="0"/>
                <a:cs typeface="Times New Roman" panose="02020603050405020304" pitchFamily="18" charset="0"/>
              </a:rPr>
              <a:t>DĖMESĮ</a:t>
            </a:r>
            <a:r>
              <a:rPr lang="en-US" sz="3200" b="1" dirty="0">
                <a:solidFill>
                  <a:srgbClr val="C62324">
                    <a:lumMod val="50000"/>
                  </a:srgbClr>
                </a:solidFill>
                <a:latin typeface="Times New Roman" panose="02020603050405020304" pitchFamily="18" charset="0"/>
                <a:cs typeface="Times New Roman" panose="02020603050405020304" pitchFamily="18" charset="0"/>
              </a:rPr>
              <a:t>!</a:t>
            </a:r>
          </a:p>
          <a:p>
            <a:pPr lvl="0" algn="ctr"/>
            <a:endParaRPr lang="en-US" sz="3200" b="1" dirty="0">
              <a:solidFill>
                <a:srgbClr val="C62324">
                  <a:lumMod val="50000"/>
                </a:srgbClr>
              </a:solidFill>
              <a:latin typeface="Times New Roman" panose="02020603050405020304" pitchFamily="18" charset="0"/>
              <a:cs typeface="Times New Roman" panose="02020603050405020304" pitchFamily="18" charset="0"/>
            </a:endParaRPr>
          </a:p>
          <a:p>
            <a:pPr lvl="0" algn="ctr"/>
            <a:endParaRPr lang="en-US" sz="3200" b="1" dirty="0">
              <a:solidFill>
                <a:srgbClr val="C62324">
                  <a:lumMod val="50000"/>
                </a:srgbClr>
              </a:solidFill>
              <a:latin typeface="Times New Roman" panose="02020603050405020304" pitchFamily="18" charset="0"/>
              <a:cs typeface="Times New Roman" panose="02020603050405020304" pitchFamily="18" charset="0"/>
            </a:endParaRPr>
          </a:p>
          <a:p>
            <a:pPr lvl="0" algn="ctr"/>
            <a:endParaRPr lang="en-US" sz="3200" b="1" dirty="0">
              <a:solidFill>
                <a:srgbClr val="C62324">
                  <a:lumMod val="50000"/>
                </a:srgbClr>
              </a:solidFill>
              <a:latin typeface="Times New Roman" panose="02020603050405020304" pitchFamily="18" charset="0"/>
              <a:cs typeface="Times New Roman" panose="02020603050405020304" pitchFamily="18" charset="0"/>
            </a:endParaRPr>
          </a:p>
          <a:p>
            <a:pPr lvl="0" algn="ctr"/>
            <a:endParaRPr lang="lt-LT" dirty="0">
              <a:solidFill>
                <a:srgbClr val="C62324">
                  <a:lumMod val="50000"/>
                </a:srgbClr>
              </a:solidFill>
              <a:latin typeface="Times New Roman" panose="02020603050405020304" pitchFamily="18" charset="0"/>
              <a:cs typeface="Times New Roman" panose="02020603050405020304" pitchFamily="18" charset="0"/>
            </a:endParaRPr>
          </a:p>
          <a:p>
            <a:pPr algn="ctr"/>
            <a:endParaRPr lang="lt-LT" dirty="0">
              <a:solidFill>
                <a:schemeClr val="accent6">
                  <a:lumMod val="50000"/>
                </a:schemeClr>
              </a:solidFill>
            </a:endParaRPr>
          </a:p>
          <a:p>
            <a:pPr algn="ctr"/>
            <a:endParaRPr lang="lt-LT" dirty="0">
              <a:solidFill>
                <a:schemeClr val="accent6">
                  <a:lumMod val="50000"/>
                </a:schemeClr>
              </a:solidFill>
            </a:endParaRPr>
          </a:p>
          <a:p>
            <a:pPr algn="just"/>
            <a:r>
              <a:rPr lang="lt-LT" dirty="0">
                <a:solidFill>
                  <a:schemeClr val="accent6">
                    <a:lumMod val="50000"/>
                  </a:schemeClr>
                </a:solidFill>
              </a:rPr>
              <a:t>    </a:t>
            </a:r>
          </a:p>
          <a:p>
            <a:pPr algn="ctr"/>
            <a:endParaRPr lang="lt-LT" dirty="0">
              <a:solidFill>
                <a:schemeClr val="accent6">
                  <a:lumMod val="50000"/>
                </a:schemeClr>
              </a:solidFill>
            </a:endParaRPr>
          </a:p>
        </p:txBody>
      </p:sp>
    </p:spTree>
    <p:extLst>
      <p:ext uri="{BB962C8B-B14F-4D97-AF65-F5344CB8AC3E}">
        <p14:creationId xmlns:p14="http://schemas.microsoft.com/office/powerpoint/2010/main" val="1287216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0" y="6093296"/>
            <a:ext cx="9144000" cy="764704"/>
          </a:xfrm>
        </p:spPr>
        <p:txBody>
          <a:bodyPr>
            <a:noAutofit/>
          </a:bodyPr>
          <a:lstStyle/>
          <a:p>
            <a:r>
              <a:rPr lang="lt-LT" sz="2200" b="1" dirty="0">
                <a:solidFill>
                  <a:schemeClr val="tx2">
                    <a:lumMod val="60000"/>
                    <a:lumOff val="40000"/>
                  </a:schemeClr>
                </a:solidFill>
              </a:rPr>
              <a:t>Lazdijų rajono savivaldybės Kontrolės ir audito tarnyba</a:t>
            </a:r>
          </a:p>
        </p:txBody>
      </p:sp>
      <p:cxnSp>
        <p:nvCxnSpPr>
          <p:cNvPr id="8" name="Tiesioji jungtis 7"/>
          <p:cNvCxnSpPr/>
          <p:nvPr/>
        </p:nvCxnSpPr>
        <p:spPr>
          <a:xfrm>
            <a:off x="0" y="6093296"/>
            <a:ext cx="9144000" cy="0"/>
          </a:xfrm>
          <a:prstGeom prst="line">
            <a:avLst/>
          </a:prstGeom>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715762D8-9DB3-4D5B-840A-07DCEBEF0A68}"/>
              </a:ext>
            </a:extLst>
          </p:cNvPr>
          <p:cNvSpPr txBox="1"/>
          <p:nvPr/>
        </p:nvSpPr>
        <p:spPr>
          <a:xfrm>
            <a:off x="107504" y="188640"/>
            <a:ext cx="8856984" cy="5816977"/>
          </a:xfrm>
          <a:prstGeom prst="rect">
            <a:avLst/>
          </a:prstGeom>
          <a:blipFill>
            <a:blip r:embed="rId2" cstate="print"/>
            <a:tile tx="0" ty="0" sx="100000" sy="100000" flip="none" algn="tl"/>
          </a:blipFill>
          <a:ln>
            <a:solidFill>
              <a:schemeClr val="accent6">
                <a:lumMod val="50000"/>
              </a:schemeClr>
            </a:solidFill>
          </a:ln>
          <a:scene3d>
            <a:camera prst="orthographicFront"/>
            <a:lightRig rig="threePt" dir="t"/>
          </a:scene3d>
          <a:sp3d>
            <a:bevelT w="165100" prst="coolSlant"/>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endParaRPr lang="lt-LT" sz="2800" b="1" i="1" dirty="0">
              <a:solidFill>
                <a:schemeClr val="accent6">
                  <a:lumMod val="50000"/>
                </a:schemeClr>
              </a:solidFill>
            </a:endParaRPr>
          </a:p>
          <a:p>
            <a:pPr algn="ctr"/>
            <a:r>
              <a:rPr lang="lt-LT" sz="2800" b="1" i="1" dirty="0">
                <a:solidFill>
                  <a:schemeClr val="accent6">
                    <a:lumMod val="50000"/>
                  </a:schemeClr>
                </a:solidFill>
              </a:rPr>
              <a:t>  </a:t>
            </a:r>
            <a:r>
              <a:rPr lang="lt-LT" sz="2800" b="1" i="1" dirty="0">
                <a:solidFill>
                  <a:schemeClr val="accent6">
                    <a:lumMod val="50000"/>
                  </a:schemeClr>
                </a:solidFill>
                <a:latin typeface="Times New Roman" panose="02020603050405020304" pitchFamily="18" charset="0"/>
                <a:cs typeface="Times New Roman" panose="02020603050405020304" pitchFamily="18" charset="0"/>
              </a:rPr>
              <a:t>Savivaldybės kontrolės ir audito tarnyba </a:t>
            </a:r>
            <a:r>
              <a:rPr lang="lt-LT" sz="2800" i="1" dirty="0">
                <a:solidFill>
                  <a:schemeClr val="accent6">
                    <a:lumMod val="50000"/>
                  </a:schemeClr>
                </a:solidFill>
                <a:latin typeface="Times New Roman" panose="02020603050405020304" pitchFamily="18" charset="0"/>
                <a:cs typeface="Times New Roman" panose="02020603050405020304" pitchFamily="18" charset="0"/>
              </a:rPr>
              <a:t>–</a:t>
            </a:r>
          </a:p>
          <a:p>
            <a:pPr algn="just"/>
            <a:r>
              <a:rPr lang="lt-LT" sz="2800" i="1" dirty="0">
                <a:solidFill>
                  <a:schemeClr val="accent6">
                    <a:lumMod val="50000"/>
                  </a:schemeClr>
                </a:solidFill>
                <a:latin typeface="Times New Roman" panose="02020603050405020304" pitchFamily="18" charset="0"/>
                <a:cs typeface="Times New Roman" panose="02020603050405020304" pitchFamily="18" charset="0"/>
              </a:rPr>
              <a:t>  </a:t>
            </a:r>
            <a:r>
              <a:rPr lang="lt-LT" sz="1600" i="1" dirty="0">
                <a:solidFill>
                  <a:schemeClr val="accent6">
                    <a:lumMod val="50000"/>
                  </a:schemeClr>
                </a:solidFill>
                <a:latin typeface="Times New Roman" panose="02020603050405020304" pitchFamily="18" charset="0"/>
                <a:cs typeface="Times New Roman" panose="02020603050405020304" pitchFamily="18" charset="0"/>
              </a:rPr>
              <a:t>  </a:t>
            </a:r>
            <a:r>
              <a:rPr lang="lt-LT" dirty="0">
                <a:solidFill>
                  <a:schemeClr val="accent6">
                    <a:lumMod val="50000"/>
                  </a:schemeClr>
                </a:solidFill>
                <a:latin typeface="Times New Roman" panose="02020603050405020304" pitchFamily="18" charset="0"/>
                <a:cs typeface="Times New Roman" panose="02020603050405020304" pitchFamily="18" charset="0"/>
              </a:rPr>
              <a:t>juridinis asmuo, prižiūrintis, ar teisėtai, efektyviai, ekonomiškai ir rezultatyviai valdomas ir naudojamas savivaldybės turtas bei patikėjimo teise valdomas valstybės turtas, kaip vykdomas savivaldybės biudžetas ir naudojami kiti piniginiai ištekliai.</a:t>
            </a:r>
          </a:p>
          <a:p>
            <a:pPr algn="just"/>
            <a:r>
              <a:rPr lang="lt-LT" dirty="0">
                <a:solidFill>
                  <a:schemeClr val="accent6">
                    <a:lumMod val="50000"/>
                  </a:schemeClr>
                </a:solidFill>
                <a:latin typeface="Times New Roman" panose="02020603050405020304" pitchFamily="18" charset="0"/>
                <a:cs typeface="Times New Roman" panose="02020603050405020304" pitchFamily="18" charset="0"/>
              </a:rPr>
              <a:t>     Savivaldybės kontrolės ir audito tarnyba yra atskaitinga savivaldybės tarybai.</a:t>
            </a:r>
          </a:p>
          <a:p>
            <a:pPr algn="just"/>
            <a:r>
              <a:rPr lang="lt-LT" dirty="0">
                <a:solidFill>
                  <a:schemeClr val="accent6">
                    <a:lumMod val="50000"/>
                  </a:schemeClr>
                </a:solidFill>
                <a:latin typeface="Times New Roman" panose="02020603050405020304" pitchFamily="18" charset="0"/>
                <a:cs typeface="Times New Roman" panose="02020603050405020304" pitchFamily="18" charset="0"/>
              </a:rPr>
              <a:t>     Tarnybos veikla grindžiama teisėtumo, viešumo, objektyvumo, profesionalumo, nepriklausomumo principais. Įgyvendindama Lietuvos Respublikos vietos savivaldos įstatyme nustatytas funkcijas ir suteiktus įgaliojimus, Tarnyba atlieka išorės finansinius ir teisėtumo bei veiklos auditus. Atlikdama finansinius ir veiklos auditus, nurodydama audito metu nustatytas klaidas, neatitikimus, teisės aktų nesilaikymo atvejus ir teikdama rekomendacijas, Tarnyba siekia prisidėti prie racionalaus savivaldybės biudžeto vykdymo, ekonomiško, efektyvaus ir rezultatyvaus asignavimų panaudojimo, atsakingo finansų ir turto valdymo savivaldybėje sistemos kūrimo.  </a:t>
            </a:r>
          </a:p>
          <a:p>
            <a:pPr algn="just"/>
            <a:endParaRPr lang="lt-LT" dirty="0">
              <a:solidFill>
                <a:schemeClr val="accent6">
                  <a:lumMod val="50000"/>
                </a:schemeClr>
              </a:solidFill>
              <a:latin typeface="Times New Roman" panose="02020603050405020304" pitchFamily="18" charset="0"/>
              <a:cs typeface="Times New Roman" panose="02020603050405020304" pitchFamily="18" charset="0"/>
            </a:endParaRPr>
          </a:p>
          <a:p>
            <a:pPr algn="just"/>
            <a:r>
              <a:rPr lang="lt-LT" dirty="0">
                <a:solidFill>
                  <a:schemeClr val="accent6">
                    <a:lumMod val="50000"/>
                  </a:schemeClr>
                </a:solidFill>
                <a:latin typeface="Times New Roman" panose="02020603050405020304" pitchFamily="18" charset="0"/>
                <a:cs typeface="Times New Roman" panose="02020603050405020304" pitchFamily="18" charset="0"/>
              </a:rPr>
              <a:t>  </a:t>
            </a:r>
            <a:endParaRPr lang="lt-LT" i="1" dirty="0">
              <a:solidFill>
                <a:schemeClr val="accent6">
                  <a:lumMod val="50000"/>
                </a:schemeClr>
              </a:solidFill>
              <a:latin typeface="Times New Roman" panose="02020603050405020304" pitchFamily="18" charset="0"/>
              <a:cs typeface="Times New Roman" panose="02020603050405020304" pitchFamily="18" charset="0"/>
            </a:endParaRPr>
          </a:p>
          <a:p>
            <a:pPr algn="just"/>
            <a:endParaRPr lang="lt-LT" i="1" dirty="0">
              <a:solidFill>
                <a:schemeClr val="accent6">
                  <a:lumMod val="50000"/>
                </a:schemeClr>
              </a:solidFill>
            </a:endParaRPr>
          </a:p>
          <a:p>
            <a:pPr algn="just"/>
            <a:endParaRPr lang="lt-LT" i="1" dirty="0">
              <a:solidFill>
                <a:schemeClr val="accent6">
                  <a:lumMod val="50000"/>
                </a:schemeClr>
              </a:solidFill>
            </a:endParaRPr>
          </a:p>
          <a:p>
            <a:pPr algn="just"/>
            <a:r>
              <a:rPr lang="lt-LT" i="1" dirty="0">
                <a:solidFill>
                  <a:schemeClr val="accent6">
                    <a:lumMod val="50000"/>
                  </a:schemeClr>
                </a:solidFill>
              </a:rPr>
              <a:t>                                                                                                               </a:t>
            </a:r>
            <a:r>
              <a:rPr lang="lt-LT" b="1" dirty="0">
                <a:solidFill>
                  <a:schemeClr val="accent6">
                    <a:lumMod val="50000"/>
                  </a:schemeClr>
                </a:solidFill>
                <a:latin typeface="+mj-lt"/>
              </a:rPr>
              <a:t>                  </a:t>
            </a:r>
            <a:r>
              <a:rPr lang="lt-LT" sz="1200" b="1" dirty="0">
                <a:solidFill>
                  <a:schemeClr val="accent6">
                    <a:lumMod val="50000"/>
                  </a:schemeClr>
                </a:solidFill>
                <a:latin typeface="+mj-lt"/>
              </a:rPr>
              <a:t>1</a:t>
            </a:r>
            <a:endParaRPr lang="lt-LT" sz="2800" dirty="0">
              <a:solidFill>
                <a:schemeClr val="accent6">
                  <a:lumMod val="50000"/>
                </a:schemeClr>
              </a:solidFill>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0" y="6202016"/>
            <a:ext cx="9098278" cy="655983"/>
          </a:xfrm>
        </p:spPr>
        <p:txBody>
          <a:bodyPr>
            <a:noAutofit/>
          </a:bodyPr>
          <a:lstStyle/>
          <a:p>
            <a:r>
              <a:rPr lang="lt-LT" sz="2200" b="1" dirty="0">
                <a:solidFill>
                  <a:schemeClr val="tx2">
                    <a:lumMod val="60000"/>
                    <a:lumOff val="40000"/>
                  </a:schemeClr>
                </a:solidFill>
              </a:rPr>
              <a:t>Lazdijų rajono savivaldybės Kontrolės ir audito tarnyba</a:t>
            </a:r>
          </a:p>
        </p:txBody>
      </p:sp>
      <p:sp>
        <p:nvSpPr>
          <p:cNvPr id="4" name="Antraštė 1"/>
          <p:cNvSpPr txBox="1">
            <a:spLocks/>
          </p:cNvSpPr>
          <p:nvPr/>
        </p:nvSpPr>
        <p:spPr>
          <a:xfrm flipH="1">
            <a:off x="9144001" y="6165304"/>
            <a:ext cx="45719" cy="692696"/>
          </a:xfrm>
          <a:prstGeom prst="rect">
            <a:avLst/>
          </a:prstGeom>
        </p:spPr>
        <p:txBody>
          <a:bodyPr vert="horz" lIns="91440" tIns="45720" rIns="91440" bIns="45720" rtlCol="0" anchor="ctr">
            <a:noAutofit/>
          </a:bodyPr>
          <a:lstStyle/>
          <a:p>
            <a:pPr algn="ctr" defTabSz="914400">
              <a:spcBef>
                <a:spcPct val="0"/>
              </a:spcBef>
              <a:defRPr/>
            </a:pPr>
            <a:endParaRPr lang="lt-LT" sz="2400" b="1" dirty="0">
              <a:solidFill>
                <a:schemeClr val="accent6">
                  <a:lumMod val="50000"/>
                </a:schemeClr>
              </a:solidFill>
              <a:latin typeface="+mj-lt"/>
              <a:ea typeface="+mj-ea"/>
              <a:cs typeface="+mj-cs"/>
            </a:endParaRPr>
          </a:p>
        </p:txBody>
      </p:sp>
      <p:cxnSp>
        <p:nvCxnSpPr>
          <p:cNvPr id="8" name="Tiesioji jungtis 7"/>
          <p:cNvCxnSpPr/>
          <p:nvPr/>
        </p:nvCxnSpPr>
        <p:spPr>
          <a:xfrm>
            <a:off x="0" y="6093296"/>
            <a:ext cx="9144000" cy="0"/>
          </a:xfrm>
          <a:prstGeom prst="line">
            <a:avLst/>
          </a:prstGeom>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0C8492B-2C54-420C-9B97-3B9CD0C71753}"/>
              </a:ext>
            </a:extLst>
          </p:cNvPr>
          <p:cNvSpPr txBox="1"/>
          <p:nvPr/>
        </p:nvSpPr>
        <p:spPr>
          <a:xfrm>
            <a:off x="152400" y="223953"/>
            <a:ext cx="8839200" cy="5724644"/>
          </a:xfrm>
          <a:prstGeom prst="rect">
            <a:avLst/>
          </a:prstGeom>
          <a:blipFill>
            <a:blip r:embed="rId2" cstate="print"/>
            <a:tile tx="0" ty="0" sx="100000" sy="100000" flip="none" algn="tl"/>
          </a:blipFill>
          <a:ln>
            <a:solidFill>
              <a:schemeClr val="accent6">
                <a:lumMod val="50000"/>
              </a:schemeClr>
            </a:solidFill>
          </a:ln>
          <a:scene3d>
            <a:camera prst="orthographicFront"/>
            <a:lightRig rig="threePt" dir="t"/>
          </a:scene3d>
          <a:sp3d>
            <a:bevelT w="165100" prst="coolSlant"/>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endParaRPr lang="lt-LT" sz="1200" dirty="0">
              <a:solidFill>
                <a:schemeClr val="accent6">
                  <a:lumMod val="50000"/>
                </a:schemeClr>
              </a:solidFill>
            </a:endParaRPr>
          </a:p>
          <a:p>
            <a:pPr algn="just"/>
            <a:r>
              <a:rPr lang="lt-LT" sz="1200" dirty="0">
                <a:solidFill>
                  <a:schemeClr val="accent6">
                    <a:lumMod val="50000"/>
                  </a:schemeClr>
                </a:solidFill>
              </a:rPr>
              <a:t> </a:t>
            </a:r>
            <a:endParaRPr lang="lt-LT" dirty="0">
              <a:solidFill>
                <a:schemeClr val="accent6">
                  <a:lumMod val="50000"/>
                </a:schemeClr>
              </a:solidFill>
            </a:endParaRPr>
          </a:p>
          <a:p>
            <a:pPr algn="just"/>
            <a:r>
              <a:rPr lang="lt-LT" dirty="0">
                <a:solidFill>
                  <a:schemeClr val="accent6">
                    <a:lumMod val="50000"/>
                  </a:schemeClr>
                </a:solidFill>
              </a:rPr>
              <a:t>                                      </a:t>
            </a:r>
          </a:p>
          <a:p>
            <a:pPr algn="just"/>
            <a:endParaRPr lang="lt-LT" dirty="0">
              <a:solidFill>
                <a:schemeClr val="accent6">
                  <a:lumMod val="50000"/>
                </a:schemeClr>
              </a:solidFill>
            </a:endParaRPr>
          </a:p>
          <a:p>
            <a:pPr algn="just"/>
            <a:endParaRPr lang="lt-LT" dirty="0">
              <a:solidFill>
                <a:schemeClr val="accent6">
                  <a:lumMod val="50000"/>
                </a:schemeClr>
              </a:solidFill>
            </a:endParaRPr>
          </a:p>
          <a:p>
            <a:pPr algn="just"/>
            <a:endParaRPr lang="lt-LT" dirty="0">
              <a:solidFill>
                <a:schemeClr val="accent6">
                  <a:lumMod val="50000"/>
                </a:schemeClr>
              </a:solidFill>
            </a:endParaRPr>
          </a:p>
          <a:p>
            <a:pPr algn="just"/>
            <a:endParaRPr lang="lt-LT" dirty="0">
              <a:solidFill>
                <a:schemeClr val="accent6">
                  <a:lumMod val="50000"/>
                </a:schemeClr>
              </a:solidFill>
            </a:endParaRPr>
          </a:p>
          <a:p>
            <a:pPr algn="just"/>
            <a:endParaRPr lang="lt-LT" dirty="0">
              <a:solidFill>
                <a:schemeClr val="accent6">
                  <a:lumMod val="50000"/>
                </a:schemeClr>
              </a:solidFill>
            </a:endParaRPr>
          </a:p>
          <a:p>
            <a:pPr algn="just"/>
            <a:endParaRPr lang="lt-LT" dirty="0">
              <a:solidFill>
                <a:schemeClr val="accent6">
                  <a:lumMod val="50000"/>
                </a:schemeClr>
              </a:solidFill>
            </a:endParaRPr>
          </a:p>
          <a:p>
            <a:pPr algn="just"/>
            <a:endParaRPr lang="lt-LT" dirty="0">
              <a:solidFill>
                <a:schemeClr val="accent6">
                  <a:lumMod val="50000"/>
                </a:schemeClr>
              </a:solidFill>
            </a:endParaRPr>
          </a:p>
          <a:p>
            <a:pPr algn="just"/>
            <a:endParaRPr lang="lt-LT" dirty="0">
              <a:solidFill>
                <a:schemeClr val="accent6">
                  <a:lumMod val="50000"/>
                </a:schemeClr>
              </a:solidFill>
            </a:endParaRPr>
          </a:p>
          <a:p>
            <a:pPr algn="just"/>
            <a:endParaRPr lang="lt-LT" dirty="0">
              <a:solidFill>
                <a:schemeClr val="accent6">
                  <a:lumMod val="50000"/>
                </a:schemeClr>
              </a:solidFill>
            </a:endParaRPr>
          </a:p>
          <a:p>
            <a:pPr algn="just"/>
            <a:endParaRPr lang="lt-LT" dirty="0">
              <a:solidFill>
                <a:schemeClr val="accent6">
                  <a:lumMod val="50000"/>
                </a:schemeClr>
              </a:solidFill>
            </a:endParaRPr>
          </a:p>
          <a:p>
            <a:pPr algn="just"/>
            <a:endParaRPr lang="lt-LT" dirty="0">
              <a:solidFill>
                <a:schemeClr val="accent6">
                  <a:lumMod val="50000"/>
                </a:schemeClr>
              </a:solidFill>
            </a:endParaRPr>
          </a:p>
          <a:p>
            <a:pPr algn="just"/>
            <a:endParaRPr lang="lt-LT" dirty="0">
              <a:solidFill>
                <a:schemeClr val="accent6">
                  <a:lumMod val="50000"/>
                </a:schemeClr>
              </a:solidFill>
            </a:endParaRPr>
          </a:p>
          <a:p>
            <a:pPr algn="just"/>
            <a:endParaRPr lang="lt-LT" dirty="0">
              <a:solidFill>
                <a:schemeClr val="accent6">
                  <a:lumMod val="50000"/>
                </a:schemeClr>
              </a:solidFill>
            </a:endParaRPr>
          </a:p>
          <a:p>
            <a:pPr algn="just"/>
            <a:endParaRPr lang="lt-LT" dirty="0">
              <a:solidFill>
                <a:schemeClr val="accent6">
                  <a:lumMod val="50000"/>
                </a:schemeClr>
              </a:solidFill>
            </a:endParaRPr>
          </a:p>
          <a:p>
            <a:pPr algn="just"/>
            <a:endParaRPr lang="lt-LT" dirty="0">
              <a:solidFill>
                <a:schemeClr val="accent6">
                  <a:lumMod val="50000"/>
                </a:schemeClr>
              </a:solidFill>
            </a:endParaRPr>
          </a:p>
          <a:p>
            <a:pPr algn="just"/>
            <a:endParaRPr lang="lt-LT" dirty="0">
              <a:solidFill>
                <a:schemeClr val="accent6">
                  <a:lumMod val="50000"/>
                </a:schemeClr>
              </a:solidFill>
            </a:endParaRPr>
          </a:p>
          <a:p>
            <a:pPr algn="just"/>
            <a:endParaRPr lang="lt-LT" dirty="0">
              <a:solidFill>
                <a:schemeClr val="accent6">
                  <a:lumMod val="50000"/>
                </a:schemeClr>
              </a:solidFill>
            </a:endParaRPr>
          </a:p>
          <a:p>
            <a:pPr algn="just"/>
            <a:r>
              <a:rPr lang="lt-LT" dirty="0">
                <a:solidFill>
                  <a:schemeClr val="accent6">
                    <a:lumMod val="50000"/>
                  </a:schemeClr>
                </a:solidFill>
              </a:rPr>
              <a:t>                                                                                                                                  </a:t>
            </a:r>
            <a:r>
              <a:rPr lang="lt-LT" sz="1200" b="1" dirty="0">
                <a:solidFill>
                  <a:schemeClr val="accent6">
                    <a:lumMod val="50000"/>
                  </a:schemeClr>
                </a:solidFill>
              </a:rPr>
              <a:t>2</a:t>
            </a:r>
            <a:r>
              <a:rPr lang="lt-LT" dirty="0">
                <a:solidFill>
                  <a:schemeClr val="accent6">
                    <a:lumMod val="50000"/>
                  </a:schemeClr>
                </a:solidFill>
              </a:rPr>
              <a:t>                                                                                                      </a:t>
            </a:r>
            <a:endParaRPr lang="lt-LT" sz="1200" dirty="0">
              <a:solidFill>
                <a:schemeClr val="accent6">
                  <a:lumMod val="50000"/>
                </a:schemeClr>
              </a:solidFill>
            </a:endParaRPr>
          </a:p>
        </p:txBody>
      </p:sp>
      <p:cxnSp>
        <p:nvCxnSpPr>
          <p:cNvPr id="7" name="Lenkta jungtis 453">
            <a:extLst>
              <a:ext uri="{FF2B5EF4-FFF2-40B4-BE49-F238E27FC236}">
                <a16:creationId xmlns:a16="http://schemas.microsoft.com/office/drawing/2014/main" id="{926F1940-97DE-45E8-B06B-49C2F4D4D655}"/>
              </a:ext>
            </a:extLst>
          </p:cNvPr>
          <p:cNvCxnSpPr/>
          <p:nvPr/>
        </p:nvCxnSpPr>
        <p:spPr>
          <a:xfrm flipH="1" flipV="1">
            <a:off x="3270250" y="4927600"/>
            <a:ext cx="711200" cy="647700"/>
          </a:xfrm>
          <a:prstGeom prst="curvedConnector3">
            <a:avLst>
              <a:gd name="adj1" fmla="val 82329"/>
            </a:avLst>
          </a:prstGeom>
          <a:noFill/>
          <a:ln w="12700" cap="flat" cmpd="sng" algn="ctr">
            <a:solidFill>
              <a:srgbClr val="1CADE4"/>
            </a:solidFill>
            <a:prstDash val="solid"/>
            <a:tailEnd type="triangle"/>
          </a:ln>
          <a:effectLst/>
        </p:spPr>
      </p:cxnSp>
      <p:sp>
        <p:nvSpPr>
          <p:cNvPr id="5" name="Ovalas 460">
            <a:extLst>
              <a:ext uri="{FF2B5EF4-FFF2-40B4-BE49-F238E27FC236}">
                <a16:creationId xmlns:a16="http://schemas.microsoft.com/office/drawing/2014/main" id="{0E9523BE-2353-4B8E-9B10-6F601A8D4198}"/>
              </a:ext>
            </a:extLst>
          </p:cNvPr>
          <p:cNvSpPr>
            <a:spLocks noChangeArrowheads="1"/>
          </p:cNvSpPr>
          <p:nvPr/>
        </p:nvSpPr>
        <p:spPr bwMode="auto">
          <a:xfrm>
            <a:off x="3236910" y="2787649"/>
            <a:ext cx="3320354" cy="1606547"/>
          </a:xfrm>
          <a:prstGeom prst="ellipse">
            <a:avLst/>
          </a:prstGeom>
          <a:solidFill>
            <a:srgbClr val="74B5E4"/>
          </a:solidFill>
          <a:ln w="12700">
            <a:solidFill>
              <a:srgbClr val="D3F5F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KONTROLĖS IR AUDITO TARNYBOS</a:t>
            </a:r>
          </a:p>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VEIKOS KRYPTYS</a:t>
            </a:r>
            <a:endParaRPr kumimoji="0" lang="lt-LT" altLang="lt-LT" sz="600" b="0" i="0" u="none" strike="noStrike" cap="none" normalizeH="0" baseline="0" dirty="0">
              <a:ln>
                <a:noFill/>
              </a:ln>
              <a:solidFill>
                <a:schemeClr val="tx1"/>
              </a:solidFill>
              <a:effectLst/>
            </a:endParaRPr>
          </a:p>
        </p:txBody>
      </p:sp>
      <p:cxnSp>
        <p:nvCxnSpPr>
          <p:cNvPr id="9" name="Lenkta jungtis 451">
            <a:extLst>
              <a:ext uri="{FF2B5EF4-FFF2-40B4-BE49-F238E27FC236}">
                <a16:creationId xmlns:a16="http://schemas.microsoft.com/office/drawing/2014/main" id="{E26B21FB-5564-4C21-A373-78FAE1B679E0}"/>
              </a:ext>
            </a:extLst>
          </p:cNvPr>
          <p:cNvCxnSpPr>
            <a:cxnSpLocks/>
            <a:endCxn id="21" idx="2"/>
          </p:cNvCxnSpPr>
          <p:nvPr/>
        </p:nvCxnSpPr>
        <p:spPr>
          <a:xfrm>
            <a:off x="6444208" y="3429000"/>
            <a:ext cx="773575" cy="225222"/>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Lenkta jungtis 456">
            <a:extLst>
              <a:ext uri="{FF2B5EF4-FFF2-40B4-BE49-F238E27FC236}">
                <a16:creationId xmlns:a16="http://schemas.microsoft.com/office/drawing/2014/main" id="{505D6A2F-E4BF-4AE2-9D65-52D49DBB24E6}"/>
              </a:ext>
            </a:extLst>
          </p:cNvPr>
          <p:cNvCxnSpPr>
            <a:cxnSpLocks/>
            <a:endCxn id="20" idx="5"/>
          </p:cNvCxnSpPr>
          <p:nvPr/>
        </p:nvCxnSpPr>
        <p:spPr>
          <a:xfrm rot="10800000">
            <a:off x="2022829" y="1208763"/>
            <a:ext cx="1829097" cy="1821774"/>
          </a:xfrm>
          <a:prstGeom prst="curvedConnector2">
            <a:avLst/>
          </a:prstGeom>
          <a:noFill/>
          <a:ln w="12700" cap="flat" cmpd="sng" algn="ctr">
            <a:solidFill>
              <a:srgbClr val="1CADE4"/>
            </a:solidFill>
            <a:prstDash val="solid"/>
            <a:tailEnd type="triangle"/>
          </a:ln>
          <a:effectLst/>
        </p:spPr>
      </p:cxnSp>
      <p:cxnSp>
        <p:nvCxnSpPr>
          <p:cNvPr id="11" name="Lenkta jungtis 454">
            <a:extLst>
              <a:ext uri="{FF2B5EF4-FFF2-40B4-BE49-F238E27FC236}">
                <a16:creationId xmlns:a16="http://schemas.microsoft.com/office/drawing/2014/main" id="{7B28ADEB-9607-4A1D-8CB1-3D6AFC23F5D1}"/>
              </a:ext>
            </a:extLst>
          </p:cNvPr>
          <p:cNvCxnSpPr>
            <a:cxnSpLocks/>
            <a:endCxn id="23" idx="6"/>
          </p:cNvCxnSpPr>
          <p:nvPr/>
        </p:nvCxnSpPr>
        <p:spPr>
          <a:xfrm rot="10800000" flipV="1">
            <a:off x="2266950" y="3949173"/>
            <a:ext cx="1178684" cy="182700"/>
          </a:xfrm>
          <a:prstGeom prst="curvedConnector3">
            <a:avLst>
              <a:gd name="adj1" fmla="val 50000"/>
            </a:avLst>
          </a:prstGeom>
          <a:noFill/>
          <a:ln w="12700" cap="flat" cmpd="sng" algn="ctr">
            <a:solidFill>
              <a:srgbClr val="1CADE4"/>
            </a:solidFill>
            <a:prstDash val="solid"/>
            <a:tailEnd type="triangle"/>
          </a:ln>
          <a:effectLst/>
        </p:spPr>
      </p:cxnSp>
      <p:cxnSp>
        <p:nvCxnSpPr>
          <p:cNvPr id="12" name="Lenkta jungtis 449">
            <a:extLst>
              <a:ext uri="{FF2B5EF4-FFF2-40B4-BE49-F238E27FC236}">
                <a16:creationId xmlns:a16="http://schemas.microsoft.com/office/drawing/2014/main" id="{F04B2663-3DFC-471E-929A-32BD446EB9D8}"/>
              </a:ext>
            </a:extLst>
          </p:cNvPr>
          <p:cNvCxnSpPr>
            <a:cxnSpLocks/>
            <a:stCxn id="5" idx="2"/>
            <a:endCxn id="35" idx="5"/>
          </p:cNvCxnSpPr>
          <p:nvPr/>
        </p:nvCxnSpPr>
        <p:spPr>
          <a:xfrm rot="10800000">
            <a:off x="2213944" y="3312463"/>
            <a:ext cx="1022967" cy="278461"/>
          </a:xfrm>
          <a:prstGeom prst="curvedConnector2">
            <a:avLst/>
          </a:prstGeom>
          <a:noFill/>
          <a:ln w="12700" cap="flat" cmpd="sng" algn="ctr">
            <a:solidFill>
              <a:srgbClr val="1CADE4"/>
            </a:solidFill>
            <a:prstDash val="solid"/>
            <a:tailEnd type="triangle"/>
          </a:ln>
          <a:effectLst/>
        </p:spPr>
      </p:cxnSp>
      <p:cxnSp>
        <p:nvCxnSpPr>
          <p:cNvPr id="13" name="Lenkta jungtis 450">
            <a:extLst>
              <a:ext uri="{FF2B5EF4-FFF2-40B4-BE49-F238E27FC236}">
                <a16:creationId xmlns:a16="http://schemas.microsoft.com/office/drawing/2014/main" id="{79D76344-DDEA-4D1C-A5CE-1A009C078720}"/>
              </a:ext>
            </a:extLst>
          </p:cNvPr>
          <p:cNvCxnSpPr>
            <a:cxnSpLocks/>
          </p:cNvCxnSpPr>
          <p:nvPr/>
        </p:nvCxnSpPr>
        <p:spPr>
          <a:xfrm rot="5400000" flipH="1" flipV="1">
            <a:off x="5522073" y="1778375"/>
            <a:ext cx="1945873" cy="677665"/>
          </a:xfrm>
          <a:prstGeom prst="curvedConnector3">
            <a:avLst>
              <a:gd name="adj1" fmla="val 50000"/>
            </a:avLst>
          </a:prstGeom>
          <a:noFill/>
          <a:ln w="12700" cap="flat" cmpd="sng" algn="ctr">
            <a:solidFill>
              <a:srgbClr val="1CADE4"/>
            </a:solidFill>
            <a:prstDash val="solid"/>
            <a:tailEnd type="triangle"/>
          </a:ln>
          <a:effectLst/>
        </p:spPr>
      </p:cxnSp>
      <p:sp>
        <p:nvSpPr>
          <p:cNvPr id="6" name="Ovalas 459">
            <a:extLst>
              <a:ext uri="{FF2B5EF4-FFF2-40B4-BE49-F238E27FC236}">
                <a16:creationId xmlns:a16="http://schemas.microsoft.com/office/drawing/2014/main" id="{F7D1BB78-1D76-4074-90D7-3D31743511C5}"/>
              </a:ext>
            </a:extLst>
          </p:cNvPr>
          <p:cNvSpPr>
            <a:spLocks noChangeArrowheads="1"/>
          </p:cNvSpPr>
          <p:nvPr/>
        </p:nvSpPr>
        <p:spPr bwMode="auto">
          <a:xfrm>
            <a:off x="4686424" y="404665"/>
            <a:ext cx="1944216" cy="943123"/>
          </a:xfrm>
          <a:prstGeom prst="ellipse">
            <a:avLst/>
          </a:prstGeom>
          <a:solidFill>
            <a:srgbClr val="D1E7F6"/>
          </a:solidFill>
          <a:ln w="19050">
            <a:solidFill>
              <a:srgbClr val="D4F5F7"/>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lt-LT" sz="9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NEKILNOJAMOJO TURTO VALDYMO</a:t>
            </a:r>
            <a:r>
              <a:rPr kumimoji="0" lang="en-US" altLang="lt-LT" sz="9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lt-LT" sz="9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VEIKLOS AUDITAS</a:t>
            </a:r>
            <a:endParaRPr kumimoji="0" lang="en-US" altLang="lt-LT" sz="900" b="0" i="0" u="none" strike="noStrike" cap="none" normalizeH="0" baseline="0" dirty="0">
              <a:ln>
                <a:noFill/>
              </a:ln>
              <a:solidFill>
                <a:schemeClr val="tx1"/>
              </a:solidFill>
              <a:effectLst/>
              <a:latin typeface="Arial" panose="020B0604020202020204" pitchFamily="34" charset="0"/>
            </a:endParaRPr>
          </a:p>
        </p:txBody>
      </p:sp>
      <p:sp>
        <p:nvSpPr>
          <p:cNvPr id="14" name="Ovalas 457">
            <a:extLst>
              <a:ext uri="{FF2B5EF4-FFF2-40B4-BE49-F238E27FC236}">
                <a16:creationId xmlns:a16="http://schemas.microsoft.com/office/drawing/2014/main" id="{DA672C6A-CAE1-4114-B814-9848C76AFA81}"/>
              </a:ext>
            </a:extLst>
          </p:cNvPr>
          <p:cNvSpPr>
            <a:spLocks noChangeArrowheads="1"/>
          </p:cNvSpPr>
          <p:nvPr/>
        </p:nvSpPr>
        <p:spPr bwMode="auto">
          <a:xfrm>
            <a:off x="2424112" y="4794247"/>
            <a:ext cx="2147887" cy="1009651"/>
          </a:xfrm>
          <a:prstGeom prst="ellipse">
            <a:avLst/>
          </a:prstGeom>
          <a:solidFill>
            <a:srgbClr val="D1E7F6"/>
          </a:solidFill>
          <a:ln w="19050">
            <a:solidFill>
              <a:srgbClr val="D4F5F7"/>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lt-LT" sz="9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EUROPOS REGIONŲ IŠORĖS AUDITO INSTITUCIJŲ VEIKLA (</a:t>
            </a:r>
            <a:r>
              <a:rPr kumimoji="0" lang="lt-LT" altLang="lt-LT" sz="9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EURORAI</a:t>
            </a:r>
            <a:r>
              <a:rPr kumimoji="0" lang="lt-LT" altLang="lt-LT" sz="1000" b="0" i="1"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kumimoji="0" lang="lt-LT" altLang="lt-LT" sz="1800" b="0" i="0" u="none" strike="noStrike" cap="none" normalizeH="0" baseline="0" dirty="0">
              <a:ln>
                <a:noFill/>
              </a:ln>
              <a:solidFill>
                <a:schemeClr val="tx1"/>
              </a:solidFill>
              <a:effectLst/>
              <a:latin typeface="Arial" panose="020B0604020202020204" pitchFamily="34" charset="0"/>
            </a:endParaRPr>
          </a:p>
        </p:txBody>
      </p:sp>
      <p:sp>
        <p:nvSpPr>
          <p:cNvPr id="15" name="Ovalas 452">
            <a:extLst>
              <a:ext uri="{FF2B5EF4-FFF2-40B4-BE49-F238E27FC236}">
                <a16:creationId xmlns:a16="http://schemas.microsoft.com/office/drawing/2014/main" id="{0899E237-9219-4E98-811E-9D3E7ED1F3BC}"/>
              </a:ext>
            </a:extLst>
          </p:cNvPr>
          <p:cNvSpPr>
            <a:spLocks noChangeArrowheads="1"/>
          </p:cNvSpPr>
          <p:nvPr/>
        </p:nvSpPr>
        <p:spPr bwMode="auto">
          <a:xfrm>
            <a:off x="348132" y="4794247"/>
            <a:ext cx="2020418" cy="1009654"/>
          </a:xfrm>
          <a:prstGeom prst="ellipse">
            <a:avLst/>
          </a:prstGeom>
          <a:solidFill>
            <a:srgbClr val="D1E7F6"/>
          </a:solidFill>
          <a:ln w="19050">
            <a:solidFill>
              <a:srgbClr val="D4F5F7"/>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lt-LT" sz="9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SAVIVALDYBIŲ KONTROLIERIŲ ASOCIACIJOS VEIKLA</a:t>
            </a:r>
            <a:endParaRPr kumimoji="0" lang="en-US" altLang="lt-LT" sz="9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6" name="Ovalas 461">
            <a:extLst>
              <a:ext uri="{FF2B5EF4-FFF2-40B4-BE49-F238E27FC236}">
                <a16:creationId xmlns:a16="http://schemas.microsoft.com/office/drawing/2014/main" id="{AA489A79-40A0-4148-95CE-1B21837C3801}"/>
              </a:ext>
            </a:extLst>
          </p:cNvPr>
          <p:cNvSpPr>
            <a:spLocks noChangeArrowheads="1"/>
          </p:cNvSpPr>
          <p:nvPr/>
        </p:nvSpPr>
        <p:spPr bwMode="auto">
          <a:xfrm>
            <a:off x="6714428" y="1552721"/>
            <a:ext cx="1962027" cy="899013"/>
          </a:xfrm>
          <a:prstGeom prst="ellipse">
            <a:avLst/>
          </a:prstGeom>
          <a:solidFill>
            <a:srgbClr val="D1E7F6"/>
          </a:solidFill>
          <a:ln w="19050">
            <a:solidFill>
              <a:srgbClr val="D4F5F7"/>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lt-LT" altLang="lt-LT" sz="9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lt-LT" sz="9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VIEŠOJO SEKTORIAUS SUBJEKTŲ PATIKRINIMAS</a:t>
            </a:r>
            <a:endParaRPr kumimoji="0" lang="lt-LT" altLang="lt-LT" sz="9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t-LT" altLang="lt-LT" sz="1800" b="0" i="0" u="none" strike="noStrike" cap="none" normalizeH="0" baseline="0" dirty="0">
              <a:ln>
                <a:noFill/>
              </a:ln>
              <a:solidFill>
                <a:schemeClr val="tx1"/>
              </a:solidFill>
              <a:effectLst/>
              <a:latin typeface="Arial" panose="020B0604020202020204" pitchFamily="34" charset="0"/>
            </a:endParaRPr>
          </a:p>
        </p:txBody>
      </p:sp>
      <p:sp>
        <p:nvSpPr>
          <p:cNvPr id="17" name="Ovalas 458">
            <a:extLst>
              <a:ext uri="{FF2B5EF4-FFF2-40B4-BE49-F238E27FC236}">
                <a16:creationId xmlns:a16="http://schemas.microsoft.com/office/drawing/2014/main" id="{DF89E4AD-0DBF-415A-8B76-1248CCD1E19D}"/>
              </a:ext>
            </a:extLst>
          </p:cNvPr>
          <p:cNvSpPr>
            <a:spLocks noChangeArrowheads="1"/>
          </p:cNvSpPr>
          <p:nvPr/>
        </p:nvSpPr>
        <p:spPr bwMode="auto">
          <a:xfrm>
            <a:off x="4686424" y="1552724"/>
            <a:ext cx="1944216" cy="899012"/>
          </a:xfrm>
          <a:prstGeom prst="ellipse">
            <a:avLst/>
          </a:prstGeom>
          <a:solidFill>
            <a:srgbClr val="D1E7F6"/>
          </a:solidFill>
          <a:ln w="19050">
            <a:solidFill>
              <a:srgbClr val="D4F5F7"/>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lt-LT" altLang="lt-LT" sz="9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lt-LT" altLang="lt-LT" sz="9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lt-LT" sz="9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VIDAUS VEIKLOS ADMINISTRAVIMAS</a:t>
            </a:r>
            <a:endParaRPr kumimoji="0" lang="lt-LT" altLang="lt-LT" sz="9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t-LT" altLang="lt-LT" sz="1800" b="0" i="0" u="none" strike="noStrike" cap="none" normalizeH="0" baseline="0" dirty="0">
              <a:ln>
                <a:noFill/>
              </a:ln>
              <a:solidFill>
                <a:schemeClr val="tx1"/>
              </a:solidFill>
              <a:effectLst/>
              <a:latin typeface="Arial" panose="020B0604020202020204" pitchFamily="34" charset="0"/>
            </a:endParaRPr>
          </a:p>
        </p:txBody>
      </p:sp>
      <p:sp>
        <p:nvSpPr>
          <p:cNvPr id="19" name="Ovalas 455">
            <a:extLst>
              <a:ext uri="{FF2B5EF4-FFF2-40B4-BE49-F238E27FC236}">
                <a16:creationId xmlns:a16="http://schemas.microsoft.com/office/drawing/2014/main" id="{7AB5287D-94F9-4D8C-8EF4-A9001F167F31}"/>
              </a:ext>
            </a:extLst>
          </p:cNvPr>
          <p:cNvSpPr>
            <a:spLocks noChangeArrowheads="1"/>
          </p:cNvSpPr>
          <p:nvPr/>
        </p:nvSpPr>
        <p:spPr bwMode="auto">
          <a:xfrm>
            <a:off x="348134" y="1552723"/>
            <a:ext cx="2020416" cy="899011"/>
          </a:xfrm>
          <a:prstGeom prst="ellipse">
            <a:avLst/>
          </a:prstGeom>
          <a:solidFill>
            <a:srgbClr val="D1E7F6"/>
          </a:solidFill>
          <a:ln w="19050">
            <a:solidFill>
              <a:srgbClr val="D4F5F7"/>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lt-LT" sz="9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DALYVAVIMAS SAVIVALDYBĖS TARYBOS, JOS KOMITETŲ POSĖDŽIUOSE</a:t>
            </a:r>
            <a:endParaRPr kumimoji="0" lang="lt-LT" altLang="lt-LT" sz="900" b="0" i="0" u="none" strike="noStrike" cap="none" normalizeH="0" baseline="0" dirty="0">
              <a:ln>
                <a:noFill/>
              </a:ln>
              <a:solidFill>
                <a:schemeClr val="tx1"/>
              </a:solidFill>
              <a:effectLst/>
              <a:latin typeface="Arial" panose="020B0604020202020204" pitchFamily="34" charset="0"/>
            </a:endParaRPr>
          </a:p>
        </p:txBody>
      </p:sp>
      <p:sp>
        <p:nvSpPr>
          <p:cNvPr id="20" name="Ovalas 16">
            <a:extLst>
              <a:ext uri="{FF2B5EF4-FFF2-40B4-BE49-F238E27FC236}">
                <a16:creationId xmlns:a16="http://schemas.microsoft.com/office/drawing/2014/main" id="{E46D2363-ADFD-4980-9675-0EA35FBCCB56}"/>
              </a:ext>
            </a:extLst>
          </p:cNvPr>
          <p:cNvSpPr>
            <a:spLocks noChangeArrowheads="1"/>
          </p:cNvSpPr>
          <p:nvPr/>
        </p:nvSpPr>
        <p:spPr bwMode="auto">
          <a:xfrm>
            <a:off x="348133" y="398463"/>
            <a:ext cx="1962027" cy="949325"/>
          </a:xfrm>
          <a:prstGeom prst="ellipse">
            <a:avLst/>
          </a:prstGeom>
          <a:solidFill>
            <a:srgbClr val="D1E7F6"/>
          </a:solidFill>
          <a:ln w="19050">
            <a:solidFill>
              <a:srgbClr val="D4F5F7"/>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lt-LT" sz="9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2018 M. KONSOLIDUOTŲJŲ ATASKAITŲ RINKINIŲ IR SAVIVALDYBĖS BIUDŽETO BEI TURTO NAUDOJIMO AUDITAS</a:t>
            </a:r>
            <a:endParaRPr kumimoji="0" lang="en-US" altLang="lt-LT" sz="1800" b="0" i="0" u="none" strike="noStrike" cap="none" normalizeH="0" baseline="0" dirty="0">
              <a:ln>
                <a:noFill/>
              </a:ln>
              <a:solidFill>
                <a:schemeClr val="tx1"/>
              </a:solidFill>
              <a:effectLst/>
              <a:latin typeface="Arial" panose="020B0604020202020204" pitchFamily="34" charset="0"/>
            </a:endParaRPr>
          </a:p>
        </p:txBody>
      </p:sp>
      <p:sp>
        <p:nvSpPr>
          <p:cNvPr id="21" name="Ovalas 17">
            <a:extLst>
              <a:ext uri="{FF2B5EF4-FFF2-40B4-BE49-F238E27FC236}">
                <a16:creationId xmlns:a16="http://schemas.microsoft.com/office/drawing/2014/main" id="{1EDFF12F-EAE7-420B-859C-B65E1D85FC0F}"/>
              </a:ext>
            </a:extLst>
          </p:cNvPr>
          <p:cNvSpPr>
            <a:spLocks noChangeArrowheads="1"/>
          </p:cNvSpPr>
          <p:nvPr/>
        </p:nvSpPr>
        <p:spPr bwMode="auto">
          <a:xfrm>
            <a:off x="7217783" y="2757169"/>
            <a:ext cx="1458671" cy="1794105"/>
          </a:xfrm>
          <a:prstGeom prst="ellipse">
            <a:avLst/>
          </a:prstGeom>
          <a:solidFill>
            <a:srgbClr val="D1E7F6"/>
          </a:solidFill>
          <a:ln w="19050">
            <a:solidFill>
              <a:srgbClr val="D4F5F7"/>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lt-LT" sz="9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POAUDITINĖ STEBĖSENA IR PREVENCINĖ VEIKLA</a:t>
            </a:r>
            <a:endParaRPr kumimoji="0" lang="lt-LT" altLang="lt-LT" sz="9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2" name="Ovalas 18">
            <a:extLst>
              <a:ext uri="{FF2B5EF4-FFF2-40B4-BE49-F238E27FC236}">
                <a16:creationId xmlns:a16="http://schemas.microsoft.com/office/drawing/2014/main" id="{434F4A94-1CCA-46C6-BE02-6430C6A3AAFD}"/>
              </a:ext>
            </a:extLst>
          </p:cNvPr>
          <p:cNvSpPr>
            <a:spLocks noChangeArrowheads="1"/>
          </p:cNvSpPr>
          <p:nvPr/>
        </p:nvSpPr>
        <p:spPr bwMode="auto">
          <a:xfrm>
            <a:off x="2424112" y="1552723"/>
            <a:ext cx="2147887" cy="899012"/>
          </a:xfrm>
          <a:prstGeom prst="ellipse">
            <a:avLst/>
          </a:prstGeom>
          <a:solidFill>
            <a:srgbClr val="D1E7F6"/>
          </a:solidFill>
          <a:ln w="19050">
            <a:solidFill>
              <a:srgbClr val="D4F5F7"/>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lt-LT" sz="9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AUDITŲ KOKYBĖS UŽTIKRINIMAS</a:t>
            </a:r>
            <a:endParaRPr kumimoji="0" lang="lt-LT" altLang="lt-LT" sz="9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3" name="Ovalas 19">
            <a:extLst>
              <a:ext uri="{FF2B5EF4-FFF2-40B4-BE49-F238E27FC236}">
                <a16:creationId xmlns:a16="http://schemas.microsoft.com/office/drawing/2014/main" id="{EF1FBCA2-117D-4E6E-BD00-90F8F8CF3965}"/>
              </a:ext>
            </a:extLst>
          </p:cNvPr>
          <p:cNvSpPr>
            <a:spLocks noChangeArrowheads="1"/>
          </p:cNvSpPr>
          <p:nvPr/>
        </p:nvSpPr>
        <p:spPr bwMode="auto">
          <a:xfrm>
            <a:off x="467545" y="3627046"/>
            <a:ext cx="1799405" cy="1009654"/>
          </a:xfrm>
          <a:prstGeom prst="ellipse">
            <a:avLst/>
          </a:prstGeom>
          <a:solidFill>
            <a:srgbClr val="D1E7F6"/>
          </a:solidFill>
          <a:ln w="19050">
            <a:solidFill>
              <a:srgbClr val="D4F5F7"/>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lt-LT" sz="9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PRAŠYMŲ, PRANEŠIMŲ, SKUNDŲ TYRIMAS</a:t>
            </a:r>
            <a:endParaRPr kumimoji="0" lang="lt-LT" altLang="lt-LT" sz="9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4" name="Ovalas 462">
            <a:extLst>
              <a:ext uri="{FF2B5EF4-FFF2-40B4-BE49-F238E27FC236}">
                <a16:creationId xmlns:a16="http://schemas.microsoft.com/office/drawing/2014/main" id="{E5C60EAC-FD4E-442D-81F5-E671A6CC8ED2}"/>
              </a:ext>
            </a:extLst>
          </p:cNvPr>
          <p:cNvSpPr>
            <a:spLocks noChangeArrowheads="1"/>
          </p:cNvSpPr>
          <p:nvPr/>
        </p:nvSpPr>
        <p:spPr bwMode="auto">
          <a:xfrm>
            <a:off x="6732240" y="404665"/>
            <a:ext cx="1944216" cy="1008111"/>
          </a:xfrm>
          <a:prstGeom prst="ellipse">
            <a:avLst/>
          </a:prstGeom>
          <a:solidFill>
            <a:srgbClr val="D1E7F6"/>
          </a:solidFill>
          <a:ln w="19050">
            <a:solidFill>
              <a:srgbClr val="D4F5F7"/>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lt-LT" sz="10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2019 M. </a:t>
            </a:r>
            <a:r>
              <a:rPr kumimoji="0" lang="en-US" altLang="lt-LT" sz="9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KONSOLIDUOTŲJŲ ATASKAITŲ RINKINIŲ IR SAVIVALDYBĖS BIUDŽETO BEI TURTO NAUDOJIMO AUDITAS</a:t>
            </a:r>
            <a:endParaRPr kumimoji="0" lang="en-US" altLang="lt-LT" sz="1800" b="0" i="0" u="none" strike="noStrike" cap="none" normalizeH="0" baseline="0" dirty="0">
              <a:ln>
                <a:noFill/>
              </a:ln>
              <a:solidFill>
                <a:schemeClr val="tx1"/>
              </a:solidFill>
              <a:effectLst/>
              <a:latin typeface="Arial" panose="020B0604020202020204" pitchFamily="34" charset="0"/>
            </a:endParaRPr>
          </a:p>
        </p:txBody>
      </p:sp>
      <p:sp>
        <p:nvSpPr>
          <p:cNvPr id="25" name="Ovalas 463">
            <a:extLst>
              <a:ext uri="{FF2B5EF4-FFF2-40B4-BE49-F238E27FC236}">
                <a16:creationId xmlns:a16="http://schemas.microsoft.com/office/drawing/2014/main" id="{5502EFB7-C284-4ED1-957C-E5524D44F891}"/>
              </a:ext>
            </a:extLst>
          </p:cNvPr>
          <p:cNvSpPr>
            <a:spLocks noChangeArrowheads="1"/>
          </p:cNvSpPr>
          <p:nvPr/>
        </p:nvSpPr>
        <p:spPr bwMode="auto">
          <a:xfrm>
            <a:off x="2411761" y="404664"/>
            <a:ext cx="2173063" cy="884385"/>
          </a:xfrm>
          <a:prstGeom prst="ellipse">
            <a:avLst/>
          </a:prstGeom>
          <a:solidFill>
            <a:srgbClr val="D1E7F6"/>
          </a:solidFill>
          <a:ln w="19050">
            <a:solidFill>
              <a:srgbClr val="D4F5F7"/>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lt-LT" sz="9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IŠVADŲ TARYBAI TEIKIMAS</a:t>
            </a:r>
            <a:endParaRPr kumimoji="0" lang="lt-LT" altLang="lt-LT" sz="9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6" name="Ovalas 464">
            <a:extLst>
              <a:ext uri="{FF2B5EF4-FFF2-40B4-BE49-F238E27FC236}">
                <a16:creationId xmlns:a16="http://schemas.microsoft.com/office/drawing/2014/main" id="{F0F5D8F3-6B3A-4690-927D-92EB7A16BE5E}"/>
              </a:ext>
            </a:extLst>
          </p:cNvPr>
          <p:cNvSpPr>
            <a:spLocks noChangeArrowheads="1"/>
          </p:cNvSpPr>
          <p:nvPr/>
        </p:nvSpPr>
        <p:spPr bwMode="auto">
          <a:xfrm>
            <a:off x="4685055" y="4806530"/>
            <a:ext cx="1944338" cy="1009651"/>
          </a:xfrm>
          <a:prstGeom prst="ellipse">
            <a:avLst/>
          </a:prstGeom>
          <a:solidFill>
            <a:srgbClr val="D1E7F6"/>
          </a:solidFill>
          <a:ln w="19050">
            <a:solidFill>
              <a:srgbClr val="D4F5F7"/>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lt-LT" sz="9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INFORMACIJOS PATEIKIMAS VYRIAUSYBĖS ATSTOVUI </a:t>
            </a:r>
            <a:endParaRPr kumimoji="0" lang="lt-LT" altLang="lt-LT" sz="9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7" name="Ovalas 465">
            <a:extLst>
              <a:ext uri="{FF2B5EF4-FFF2-40B4-BE49-F238E27FC236}">
                <a16:creationId xmlns:a16="http://schemas.microsoft.com/office/drawing/2014/main" id="{A49E5718-1C5D-4AC3-8D8A-75446F4544A6}"/>
              </a:ext>
            </a:extLst>
          </p:cNvPr>
          <p:cNvSpPr>
            <a:spLocks noChangeArrowheads="1"/>
          </p:cNvSpPr>
          <p:nvPr/>
        </p:nvSpPr>
        <p:spPr bwMode="auto">
          <a:xfrm>
            <a:off x="6714428" y="4794248"/>
            <a:ext cx="1962027" cy="1009651"/>
          </a:xfrm>
          <a:prstGeom prst="ellipse">
            <a:avLst/>
          </a:prstGeom>
          <a:solidFill>
            <a:srgbClr val="D1E7F6"/>
          </a:solidFill>
          <a:ln w="19050">
            <a:solidFill>
              <a:srgbClr val="D4F5F7"/>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lt-LT" sz="9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INFORMACIJOS PATEIKIMAS  VALSTYBĖS KONTROLEI </a:t>
            </a:r>
            <a:endParaRPr kumimoji="0" lang="lt-LT" altLang="lt-LT" sz="9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cxnSp>
        <p:nvCxnSpPr>
          <p:cNvPr id="28" name="Lenkta jungtis 467">
            <a:extLst>
              <a:ext uri="{FF2B5EF4-FFF2-40B4-BE49-F238E27FC236}">
                <a16:creationId xmlns:a16="http://schemas.microsoft.com/office/drawing/2014/main" id="{49514524-4CDB-4C5B-8620-B1D45F7EAFDB}"/>
              </a:ext>
            </a:extLst>
          </p:cNvPr>
          <p:cNvCxnSpPr>
            <a:cxnSpLocks/>
            <a:stCxn id="5" idx="3"/>
            <a:endCxn id="15" idx="7"/>
          </p:cNvCxnSpPr>
          <p:nvPr/>
        </p:nvCxnSpPr>
        <p:spPr>
          <a:xfrm rot="5400000">
            <a:off x="2506324" y="3725266"/>
            <a:ext cx="783184" cy="1650498"/>
          </a:xfrm>
          <a:prstGeom prst="curvedConnector3">
            <a:avLst>
              <a:gd name="adj1" fmla="val 50000"/>
            </a:avLst>
          </a:prstGeom>
          <a:noFill/>
          <a:ln w="12700" cap="flat" cmpd="sng" algn="ctr">
            <a:solidFill>
              <a:srgbClr val="1CADE4"/>
            </a:solidFill>
            <a:prstDash val="solid"/>
            <a:tailEnd type="triangle"/>
          </a:ln>
          <a:effectLst/>
        </p:spPr>
      </p:cxnSp>
      <p:cxnSp>
        <p:nvCxnSpPr>
          <p:cNvPr id="29" name="Lenkta jungtis 469">
            <a:extLst>
              <a:ext uri="{FF2B5EF4-FFF2-40B4-BE49-F238E27FC236}">
                <a16:creationId xmlns:a16="http://schemas.microsoft.com/office/drawing/2014/main" id="{69A3EC59-30CE-4208-8048-1E01CB15DE9D}"/>
              </a:ext>
            </a:extLst>
          </p:cNvPr>
          <p:cNvCxnSpPr>
            <a:cxnSpLocks/>
          </p:cNvCxnSpPr>
          <p:nvPr/>
        </p:nvCxnSpPr>
        <p:spPr>
          <a:xfrm rot="16200000" flipV="1">
            <a:off x="2182890" y="2204010"/>
            <a:ext cx="1183870" cy="1062913"/>
          </a:xfrm>
          <a:prstGeom prst="curvedConnector3">
            <a:avLst>
              <a:gd name="adj1" fmla="val 50000"/>
            </a:avLst>
          </a:prstGeom>
          <a:noFill/>
          <a:ln w="12700" cap="flat" cmpd="sng" algn="ctr">
            <a:solidFill>
              <a:srgbClr val="1CADE4"/>
            </a:solidFill>
            <a:prstDash val="solid"/>
            <a:tailEnd type="triangle"/>
          </a:ln>
          <a:effectLst/>
        </p:spPr>
      </p:cxnSp>
      <p:cxnSp>
        <p:nvCxnSpPr>
          <p:cNvPr id="30" name="Lenkta jungtis 471">
            <a:extLst>
              <a:ext uri="{FF2B5EF4-FFF2-40B4-BE49-F238E27FC236}">
                <a16:creationId xmlns:a16="http://schemas.microsoft.com/office/drawing/2014/main" id="{E3A17C51-F930-47A5-94DF-FF548DB48DEF}"/>
              </a:ext>
            </a:extLst>
          </p:cNvPr>
          <p:cNvCxnSpPr>
            <a:cxnSpLocks/>
            <a:endCxn id="14" idx="7"/>
          </p:cNvCxnSpPr>
          <p:nvPr/>
        </p:nvCxnSpPr>
        <p:spPr>
          <a:xfrm rot="16200000" flipH="1">
            <a:off x="3877243" y="4561902"/>
            <a:ext cx="662212" cy="98197"/>
          </a:xfrm>
          <a:prstGeom prst="curvedConnector3">
            <a:avLst>
              <a:gd name="adj1" fmla="val 50000"/>
            </a:avLst>
          </a:prstGeom>
          <a:noFill/>
          <a:ln w="12700" cap="flat" cmpd="sng" algn="ctr">
            <a:solidFill>
              <a:srgbClr val="1CADE4"/>
            </a:solidFill>
            <a:prstDash val="solid"/>
            <a:tailEnd type="triangle"/>
          </a:ln>
          <a:effectLst/>
        </p:spPr>
      </p:cxnSp>
      <p:cxnSp>
        <p:nvCxnSpPr>
          <p:cNvPr id="31" name="Lenkta jungtis 472">
            <a:extLst>
              <a:ext uri="{FF2B5EF4-FFF2-40B4-BE49-F238E27FC236}">
                <a16:creationId xmlns:a16="http://schemas.microsoft.com/office/drawing/2014/main" id="{8ED618E9-4465-492D-9B75-185FFD5D5C6E}"/>
              </a:ext>
            </a:extLst>
          </p:cNvPr>
          <p:cNvCxnSpPr>
            <a:cxnSpLocks/>
          </p:cNvCxnSpPr>
          <p:nvPr/>
        </p:nvCxnSpPr>
        <p:spPr>
          <a:xfrm rot="16200000" flipH="1">
            <a:off x="5241512" y="4455646"/>
            <a:ext cx="461177" cy="216024"/>
          </a:xfrm>
          <a:prstGeom prst="curvedConnector3">
            <a:avLst>
              <a:gd name="adj1" fmla="val 50000"/>
            </a:avLst>
          </a:prstGeom>
          <a:noFill/>
          <a:ln w="12700" cap="flat" cmpd="sng" algn="ctr">
            <a:solidFill>
              <a:srgbClr val="1CADE4"/>
            </a:solidFill>
            <a:prstDash val="solid"/>
            <a:tailEnd type="triangle"/>
          </a:ln>
          <a:effectLst/>
        </p:spPr>
      </p:cxnSp>
      <p:cxnSp>
        <p:nvCxnSpPr>
          <p:cNvPr id="32" name="Lenkta jungtis 473">
            <a:extLst>
              <a:ext uri="{FF2B5EF4-FFF2-40B4-BE49-F238E27FC236}">
                <a16:creationId xmlns:a16="http://schemas.microsoft.com/office/drawing/2014/main" id="{9073988A-7C89-4733-A01B-C2E3A09AF40F}"/>
              </a:ext>
            </a:extLst>
          </p:cNvPr>
          <p:cNvCxnSpPr>
            <a:cxnSpLocks/>
          </p:cNvCxnSpPr>
          <p:nvPr/>
        </p:nvCxnSpPr>
        <p:spPr>
          <a:xfrm rot="16200000" flipV="1">
            <a:off x="3816199" y="2470318"/>
            <a:ext cx="512603" cy="239539"/>
          </a:xfrm>
          <a:prstGeom prst="curvedConnector3">
            <a:avLst>
              <a:gd name="adj1" fmla="val 50000"/>
            </a:avLst>
          </a:prstGeom>
          <a:noFill/>
          <a:ln w="12700" cap="flat" cmpd="sng" algn="ctr">
            <a:solidFill>
              <a:srgbClr val="1CADE4"/>
            </a:solidFill>
            <a:prstDash val="solid"/>
            <a:tailEnd type="triangle"/>
          </a:ln>
          <a:effectLst/>
        </p:spPr>
      </p:cxnSp>
      <p:cxnSp>
        <p:nvCxnSpPr>
          <p:cNvPr id="33" name="Lenkta jungtis 474">
            <a:extLst>
              <a:ext uri="{FF2B5EF4-FFF2-40B4-BE49-F238E27FC236}">
                <a16:creationId xmlns:a16="http://schemas.microsoft.com/office/drawing/2014/main" id="{7CC78ABD-6362-4D9C-B276-0735470B86DB}"/>
              </a:ext>
            </a:extLst>
          </p:cNvPr>
          <p:cNvCxnSpPr>
            <a:cxnSpLocks/>
          </p:cNvCxnSpPr>
          <p:nvPr/>
        </p:nvCxnSpPr>
        <p:spPr>
          <a:xfrm rot="16200000" flipV="1">
            <a:off x="3596975" y="1888762"/>
            <a:ext cx="1842134" cy="73120"/>
          </a:xfrm>
          <a:prstGeom prst="curvedConnector3">
            <a:avLst>
              <a:gd name="adj1" fmla="val 50000"/>
            </a:avLst>
          </a:prstGeom>
          <a:noFill/>
          <a:ln w="12700" cap="flat" cmpd="sng" algn="ctr">
            <a:solidFill>
              <a:srgbClr val="1CADE4"/>
            </a:solidFill>
            <a:prstDash val="solid"/>
            <a:tailEnd type="triangle"/>
          </a:ln>
          <a:effectLst/>
        </p:spPr>
      </p:cxnSp>
      <p:cxnSp>
        <p:nvCxnSpPr>
          <p:cNvPr id="34" name="Lenkta jungtis 475">
            <a:extLst>
              <a:ext uri="{FF2B5EF4-FFF2-40B4-BE49-F238E27FC236}">
                <a16:creationId xmlns:a16="http://schemas.microsoft.com/office/drawing/2014/main" id="{C4D3DB34-0E0C-423B-BD47-B5D66E951412}"/>
              </a:ext>
            </a:extLst>
          </p:cNvPr>
          <p:cNvCxnSpPr>
            <a:cxnSpLocks/>
            <a:endCxn id="16" idx="3"/>
          </p:cNvCxnSpPr>
          <p:nvPr/>
        </p:nvCxnSpPr>
        <p:spPr>
          <a:xfrm rot="5400000" flipH="1" flipV="1">
            <a:off x="6216464" y="2475814"/>
            <a:ext cx="941032" cy="629559"/>
          </a:xfrm>
          <a:prstGeom prst="curvedConnector3">
            <a:avLst>
              <a:gd name="adj1" fmla="val 50000"/>
            </a:avLst>
          </a:prstGeom>
          <a:noFill/>
          <a:ln w="12700" cap="flat" cmpd="sng" algn="ctr">
            <a:solidFill>
              <a:srgbClr val="1CADE4"/>
            </a:solidFill>
            <a:prstDash val="solid"/>
            <a:tailEnd type="triangle"/>
          </a:ln>
          <a:effectLst/>
        </p:spPr>
      </p:cxnSp>
      <p:sp>
        <p:nvSpPr>
          <p:cNvPr id="35" name="Ovalas 476">
            <a:extLst>
              <a:ext uri="{FF2B5EF4-FFF2-40B4-BE49-F238E27FC236}">
                <a16:creationId xmlns:a16="http://schemas.microsoft.com/office/drawing/2014/main" id="{B4AD2E3A-E239-4715-94A1-9541408A5A24}"/>
              </a:ext>
            </a:extLst>
          </p:cNvPr>
          <p:cNvSpPr>
            <a:spLocks noChangeArrowheads="1"/>
          </p:cNvSpPr>
          <p:nvPr/>
        </p:nvSpPr>
        <p:spPr bwMode="auto">
          <a:xfrm>
            <a:off x="345375" y="2589214"/>
            <a:ext cx="2189163" cy="847338"/>
          </a:xfrm>
          <a:prstGeom prst="ellipse">
            <a:avLst/>
          </a:prstGeom>
          <a:solidFill>
            <a:srgbClr val="D1E7F6"/>
          </a:solidFill>
          <a:ln w="19050">
            <a:solidFill>
              <a:srgbClr val="D4F5F7"/>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lt-LT" sz="9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BENDRADARBIAVIMAS SU KITOMIS VALSTYBĖS IR SAVIVALDYBĖS ĮSTAIGOMIS IR ĮMONĖMIS</a:t>
            </a:r>
            <a:endParaRPr kumimoji="0" lang="lt-LT" altLang="lt-LT"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cxnSp>
        <p:nvCxnSpPr>
          <p:cNvPr id="36" name="Lenkta jungtis 21">
            <a:extLst>
              <a:ext uri="{FF2B5EF4-FFF2-40B4-BE49-F238E27FC236}">
                <a16:creationId xmlns:a16="http://schemas.microsoft.com/office/drawing/2014/main" id="{E0908CEB-3569-4244-97C7-EF2F6C01FB51}"/>
              </a:ext>
            </a:extLst>
          </p:cNvPr>
          <p:cNvCxnSpPr>
            <a:cxnSpLocks/>
          </p:cNvCxnSpPr>
          <p:nvPr/>
        </p:nvCxnSpPr>
        <p:spPr>
          <a:xfrm rot="5400000" flipH="1" flipV="1">
            <a:off x="3800265" y="1867846"/>
            <a:ext cx="1783395" cy="56215"/>
          </a:xfrm>
          <a:prstGeom prst="curvedConnector3">
            <a:avLst>
              <a:gd name="adj1" fmla="val 50000"/>
            </a:avLst>
          </a:prstGeom>
          <a:noFill/>
          <a:ln w="12700" cap="flat" cmpd="sng" algn="ctr">
            <a:solidFill>
              <a:srgbClr val="1CADE4"/>
            </a:solidFill>
            <a:prstDash val="solid"/>
            <a:tailEnd type="triangle"/>
          </a:ln>
          <a:effectLst/>
        </p:spPr>
      </p:cxnSp>
      <p:cxnSp>
        <p:nvCxnSpPr>
          <p:cNvPr id="37" name="Lenkta jungtis 22">
            <a:extLst>
              <a:ext uri="{FF2B5EF4-FFF2-40B4-BE49-F238E27FC236}">
                <a16:creationId xmlns:a16="http://schemas.microsoft.com/office/drawing/2014/main" id="{AE6078B6-81DD-4BB3-B044-C9A3967512B3}"/>
              </a:ext>
            </a:extLst>
          </p:cNvPr>
          <p:cNvCxnSpPr>
            <a:cxnSpLocks/>
            <a:stCxn id="5" idx="6"/>
            <a:endCxn id="27" idx="1"/>
          </p:cNvCxnSpPr>
          <p:nvPr/>
        </p:nvCxnSpPr>
        <p:spPr>
          <a:xfrm>
            <a:off x="6557264" y="3590923"/>
            <a:ext cx="444496" cy="1351185"/>
          </a:xfrm>
          <a:prstGeom prst="curvedConnector2">
            <a:avLst/>
          </a:prstGeom>
          <a:noFill/>
          <a:ln w="12700" cap="flat" cmpd="sng" algn="ctr">
            <a:solidFill>
              <a:srgbClr val="1CADE4"/>
            </a:solidFill>
            <a:prstDash val="solid"/>
            <a:tailEnd type="triangle"/>
          </a:ln>
          <a:effectLst/>
        </p:spPr>
      </p:cxnSp>
      <p:sp>
        <p:nvSpPr>
          <p:cNvPr id="38" name="Rectangle 32">
            <a:extLst>
              <a:ext uri="{FF2B5EF4-FFF2-40B4-BE49-F238E27FC236}">
                <a16:creationId xmlns:a16="http://schemas.microsoft.com/office/drawing/2014/main" id="{3FD9AB06-70B5-4CD9-8E27-DEC6F2E24283}"/>
              </a:ext>
            </a:extLst>
          </p:cNvPr>
          <p:cNvSpPr>
            <a:spLocks noChangeArrowheads="1"/>
          </p:cNvSpPr>
          <p:nvPr/>
        </p:nvSpPr>
        <p:spPr bwMode="auto">
          <a:xfrm>
            <a:off x="152400" y="104001"/>
            <a:ext cx="684803"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lt-LT" altLang="lt-LT" sz="6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lt-LT" altLang="lt-LT" sz="1800" b="0" i="0" u="none" strike="noStrike" cap="none" normalizeH="0" baseline="0" dirty="0">
              <a:ln>
                <a:noFill/>
              </a:ln>
              <a:solidFill>
                <a:schemeClr val="tx1"/>
              </a:solidFill>
              <a:effectLst/>
              <a:latin typeface="Arial" panose="020B0604020202020204" pitchFamily="34" charset="0"/>
            </a:endParaRPr>
          </a:p>
        </p:txBody>
      </p:sp>
      <p:sp>
        <p:nvSpPr>
          <p:cNvPr id="39" name="Rectangle 35">
            <a:extLst>
              <a:ext uri="{FF2B5EF4-FFF2-40B4-BE49-F238E27FC236}">
                <a16:creationId xmlns:a16="http://schemas.microsoft.com/office/drawing/2014/main" id="{668DAD0C-1890-4126-B0A3-809662DA66A8}"/>
              </a:ext>
            </a:extLst>
          </p:cNvPr>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t-LT"/>
          </a:p>
        </p:txBody>
      </p:sp>
      <p:sp>
        <p:nvSpPr>
          <p:cNvPr id="40" name="Rectangle 37">
            <a:extLst>
              <a:ext uri="{FF2B5EF4-FFF2-40B4-BE49-F238E27FC236}">
                <a16:creationId xmlns:a16="http://schemas.microsoft.com/office/drawing/2014/main" id="{834C8322-C743-41E6-94E1-D4AE28031DF7}"/>
              </a:ext>
            </a:extLst>
          </p:cNvPr>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br>
              <a:rPr kumimoji="0" lang="lt-LT" altLang="lt-LT" sz="1800" b="0" i="0" u="none" strike="noStrike" cap="none" normalizeH="0" baseline="0">
                <a:ln>
                  <a:noFill/>
                </a:ln>
                <a:solidFill>
                  <a:schemeClr val="tx1"/>
                </a:solidFill>
                <a:effectLst/>
                <a:latin typeface="Arial" panose="020B0604020202020204" pitchFamily="34" charset="0"/>
              </a:rPr>
            </a:br>
            <a:endParaRPr kumimoji="0" lang="lt-LT" altLang="lt-LT" sz="1800" b="0" i="0" u="none" strike="noStrike" cap="none" normalizeH="0" baseline="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41" name="Rectangle 42">
            <a:extLst>
              <a:ext uri="{FF2B5EF4-FFF2-40B4-BE49-F238E27FC236}">
                <a16:creationId xmlns:a16="http://schemas.microsoft.com/office/drawing/2014/main" id="{BBA31765-D658-4496-88AE-7F70DE4706E9}"/>
              </a:ext>
            </a:extLst>
          </p:cNvPr>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endParaRPr kumimoji="0" lang="lt-LT" altLang="lt-LT" sz="6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br>
              <a:rPr kumimoji="0" lang="lt-LT" altLang="lt-LT" sz="1800" b="0" i="0" u="none" strike="noStrike" cap="none" normalizeH="0" baseline="0">
                <a:ln>
                  <a:noFill/>
                </a:ln>
                <a:solidFill>
                  <a:schemeClr val="tx1"/>
                </a:solidFill>
                <a:effectLst/>
                <a:latin typeface="Arial" panose="020B0604020202020204" pitchFamily="34" charset="0"/>
              </a:rPr>
            </a:br>
            <a:endParaRPr kumimoji="0" lang="lt-LT" altLang="lt-LT" sz="1800" b="0" i="0" u="none" strike="noStrike" cap="none" normalizeH="0" baseline="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42" name="Rectangle 44">
            <a:extLst>
              <a:ext uri="{FF2B5EF4-FFF2-40B4-BE49-F238E27FC236}">
                <a16:creationId xmlns:a16="http://schemas.microsoft.com/office/drawing/2014/main" id="{12ACCAE1-93E7-4903-8999-532F5AA1DFF8}"/>
              </a:ext>
            </a:extLst>
          </p:cNvPr>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endParaRPr kumimoji="0" lang="lt-LT" altLang="lt-LT" sz="1800" b="0" i="0" u="none" strike="noStrike" cap="none" normalizeH="0" baseline="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br>
              <a:rPr kumimoji="0" lang="lt-LT" altLang="lt-LT" sz="1800" b="0" i="0" u="none" strike="noStrike" cap="none" normalizeH="0" baseline="0">
                <a:ln>
                  <a:noFill/>
                </a:ln>
                <a:solidFill>
                  <a:schemeClr val="tx1"/>
                </a:solidFill>
                <a:effectLst/>
                <a:latin typeface="Arial" panose="020B0604020202020204" pitchFamily="34" charset="0"/>
              </a:rPr>
            </a:br>
            <a:endParaRPr kumimoji="0" lang="lt-LT" altLang="lt-LT" sz="1800" b="0" i="0" u="none" strike="noStrike" cap="none" normalizeH="0" baseline="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43" name="Rectangle 46">
            <a:extLst>
              <a:ext uri="{FF2B5EF4-FFF2-40B4-BE49-F238E27FC236}">
                <a16:creationId xmlns:a16="http://schemas.microsoft.com/office/drawing/2014/main" id="{B489F4FA-BF64-4029-BF61-83C92D055E52}"/>
              </a:ext>
            </a:extLst>
          </p:cNvPr>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endParaRPr kumimoji="0" lang="lt-LT" altLang="lt-LT" sz="6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br>
              <a:rPr kumimoji="0" lang="lt-LT" altLang="lt-LT" sz="1800" b="0" i="0" u="none" strike="noStrike" cap="none" normalizeH="0" baseline="0">
                <a:ln>
                  <a:noFill/>
                </a:ln>
                <a:solidFill>
                  <a:schemeClr val="tx1"/>
                </a:solidFill>
                <a:effectLst/>
                <a:latin typeface="Arial" panose="020B0604020202020204" pitchFamily="34" charset="0"/>
              </a:rPr>
            </a:br>
            <a:endParaRPr kumimoji="0" lang="lt-LT" altLang="lt-LT" sz="1800" b="0" i="0" u="none" strike="noStrike" cap="none" normalizeH="0" baseline="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44" name="Rectangle 49">
            <a:extLst>
              <a:ext uri="{FF2B5EF4-FFF2-40B4-BE49-F238E27FC236}">
                <a16:creationId xmlns:a16="http://schemas.microsoft.com/office/drawing/2014/main" id="{C08E7777-138B-4306-A40D-5057D462F751}"/>
              </a:ext>
            </a:extLst>
          </p:cNvPr>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endParaRPr kumimoji="0" lang="lt-LT" altLang="lt-LT" sz="6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45" name="Rectangle 55">
            <a:extLst>
              <a:ext uri="{FF2B5EF4-FFF2-40B4-BE49-F238E27FC236}">
                <a16:creationId xmlns:a16="http://schemas.microsoft.com/office/drawing/2014/main" id="{96A4B2B9-5DEE-43CF-AB74-443B927FB4D0}"/>
              </a:ext>
            </a:extLst>
          </p:cNvPr>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t-LT"/>
          </a:p>
        </p:txBody>
      </p:sp>
    </p:spTree>
    <p:extLst>
      <p:ext uri="{BB962C8B-B14F-4D97-AF65-F5344CB8AC3E}">
        <p14:creationId xmlns:p14="http://schemas.microsoft.com/office/powerpoint/2010/main" val="2289068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0" y="6165304"/>
            <a:ext cx="9144000" cy="692696"/>
          </a:xfrm>
        </p:spPr>
        <p:txBody>
          <a:bodyPr>
            <a:noAutofit/>
          </a:bodyPr>
          <a:lstStyle/>
          <a:p>
            <a:r>
              <a:rPr lang="lt-LT" sz="2200" b="1" dirty="0">
                <a:solidFill>
                  <a:schemeClr val="tx2">
                    <a:lumMod val="60000"/>
                    <a:lumOff val="40000"/>
                  </a:schemeClr>
                </a:solidFill>
              </a:rPr>
              <a:t>Lazdijų rajono savivaldybės Kontrolės ir audito tarnyba</a:t>
            </a:r>
          </a:p>
        </p:txBody>
      </p:sp>
      <p:sp>
        <p:nvSpPr>
          <p:cNvPr id="4" name="Antraštė 1"/>
          <p:cNvSpPr txBox="1">
            <a:spLocks/>
          </p:cNvSpPr>
          <p:nvPr/>
        </p:nvSpPr>
        <p:spPr>
          <a:xfrm>
            <a:off x="3851920" y="6165304"/>
            <a:ext cx="5292080" cy="692696"/>
          </a:xfrm>
          <a:prstGeom prst="rect">
            <a:avLst/>
          </a:prstGeom>
        </p:spPr>
        <p:txBody>
          <a:bodyPr vert="horz" lIns="91440" tIns="45720" rIns="91440" bIns="45720" rtlCol="0" anchor="ctr">
            <a:noAutofit/>
          </a:bodyPr>
          <a:lstStyle/>
          <a:p>
            <a:pPr algn="ctr" defTabSz="914400">
              <a:spcBef>
                <a:spcPct val="0"/>
              </a:spcBef>
              <a:defRPr/>
            </a:pPr>
            <a:endParaRPr lang="lt-LT" sz="2400" b="1" dirty="0">
              <a:solidFill>
                <a:schemeClr val="accent6">
                  <a:lumMod val="50000"/>
                </a:schemeClr>
              </a:solidFill>
              <a:latin typeface="+mj-lt"/>
              <a:ea typeface="+mj-ea"/>
              <a:cs typeface="+mj-cs"/>
            </a:endParaRPr>
          </a:p>
        </p:txBody>
      </p:sp>
      <p:cxnSp>
        <p:nvCxnSpPr>
          <p:cNvPr id="8" name="Tiesioji jungtis 7"/>
          <p:cNvCxnSpPr/>
          <p:nvPr/>
        </p:nvCxnSpPr>
        <p:spPr>
          <a:xfrm>
            <a:off x="0" y="6093296"/>
            <a:ext cx="9144000" cy="0"/>
          </a:xfrm>
          <a:prstGeom prst="line">
            <a:avLst/>
          </a:prstGeom>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4EB1F19F-1DE4-4660-99CF-10FC2601FD03}"/>
              </a:ext>
            </a:extLst>
          </p:cNvPr>
          <p:cNvSpPr txBox="1"/>
          <p:nvPr/>
        </p:nvSpPr>
        <p:spPr>
          <a:xfrm>
            <a:off x="179512" y="260648"/>
            <a:ext cx="8784976" cy="5570756"/>
          </a:xfrm>
          <a:prstGeom prst="rect">
            <a:avLst/>
          </a:prstGeom>
          <a:blipFill>
            <a:blip r:embed="rId2" cstate="print"/>
            <a:tile tx="0" ty="0" sx="100000" sy="100000" flip="none" algn="tl"/>
          </a:blipFill>
          <a:ln>
            <a:solidFill>
              <a:schemeClr val="accent6">
                <a:lumMod val="50000"/>
              </a:schemeClr>
            </a:solidFill>
          </a:ln>
          <a:scene3d>
            <a:camera prst="orthographicFront"/>
            <a:lightRig rig="threePt" dir="t"/>
          </a:scene3d>
          <a:sp3d>
            <a:bevelT w="165100" prst="coolSlant"/>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endParaRPr lang="lt-LT" sz="1600" b="1" i="1" dirty="0">
              <a:solidFill>
                <a:schemeClr val="accent6">
                  <a:lumMod val="50000"/>
                </a:schemeClr>
              </a:solidFill>
            </a:endParaRPr>
          </a:p>
          <a:p>
            <a:pPr algn="ctr"/>
            <a:r>
              <a:rPr lang="lt-LT" sz="2800" b="1" i="1" dirty="0">
                <a:solidFill>
                  <a:schemeClr val="accent6">
                    <a:lumMod val="50000"/>
                  </a:schemeClr>
                </a:solidFill>
                <a:latin typeface="Times New Roman" panose="02020603050405020304" pitchFamily="18" charset="0"/>
                <a:cs typeface="Times New Roman" panose="02020603050405020304" pitchFamily="18" charset="0"/>
              </a:rPr>
              <a:t>Tarnybos darbo organizavimas</a:t>
            </a:r>
            <a:endParaRPr lang="lt-LT" sz="2800" i="1" dirty="0">
              <a:solidFill>
                <a:schemeClr val="accent6">
                  <a:lumMod val="50000"/>
                </a:schemeClr>
              </a:solidFill>
              <a:latin typeface="Times New Roman" panose="02020603050405020304" pitchFamily="18" charset="0"/>
              <a:cs typeface="Times New Roman" panose="02020603050405020304" pitchFamily="18" charset="0"/>
            </a:endParaRPr>
          </a:p>
          <a:p>
            <a:pPr algn="ctr"/>
            <a:endParaRPr lang="lt-LT" dirty="0">
              <a:solidFill>
                <a:schemeClr val="accent6">
                  <a:lumMod val="50000"/>
                </a:schemeClr>
              </a:solidFill>
            </a:endParaRPr>
          </a:p>
          <a:p>
            <a:pPr algn="just"/>
            <a:r>
              <a:rPr lang="lt-LT" dirty="0">
                <a:solidFill>
                  <a:schemeClr val="accent6">
                    <a:lumMod val="50000"/>
                  </a:schemeClr>
                </a:solidFill>
              </a:rPr>
              <a:t>     </a:t>
            </a:r>
            <a:r>
              <a:rPr lang="lt-LT" dirty="0">
                <a:solidFill>
                  <a:schemeClr val="accent6">
                    <a:lumMod val="50000"/>
                  </a:schemeClr>
                </a:solidFill>
                <a:latin typeface="Times New Roman" panose="02020603050405020304" pitchFamily="18" charset="0"/>
                <a:cs typeface="Times New Roman" panose="02020603050405020304" pitchFamily="18" charset="0"/>
              </a:rPr>
              <a:t>Tarnybos veiklą reglamentuoja LR teisės aktai ir tarnybos nuostatai. 2019 metais Savivaldybės veiklos funkcijų įgyvendinimo programoje (kodas 01) Tarnybos darbo organizavimui patvirtinta ir panaudota 69,3 tūkst. Eur asignavimų.  Savivaldybės kontrolierius vykdo visas įstaigos vadovui įstatymais priskirtas funkcijas, taip pat kartu su pavaduotoja atlieka audito ir kontrolės veiklą. 2019 m. Tarnyboje buvo patvirtintos 2 pareigybės, išorės audito ir kontrolės veiklą vykdė 2 valstybės tarnautojai, turintys aukštąjį universitetinį išsilavinimą. Savivaldybės kontrolieriaus stažas valstybės tarnyboje ir kontrolės sistemoje yra 19 metų, pavaduotojos – 3,5 metų. Riboti žmogiškieji ištekliai Tarnybai buvo didelis iššūkis iškeltiems tikslams ir uždaviniams įvykdyti. Ataskaitiniais metais Tarnybos veikla buvo vykdoma pagal su Lazdijų rajono savivaldybės tarybos Kontrolės komitetu suderintą ir Savivaldybės kontrolieriaus 2018 m. lapkričio 14 d. įsakymu Nr. O 1.5-9 patvirtintą Lazdijų rajono savivaldybės kontrolės ir audito tarnybos 2019 metų veiklos planą.</a:t>
            </a:r>
            <a:r>
              <a:rPr lang="lt-LT" dirty="0">
                <a:solidFill>
                  <a:schemeClr val="accent6">
                    <a:lumMod val="50000"/>
                  </a:schemeClr>
                </a:solidFill>
              </a:rPr>
              <a:t>                                  </a:t>
            </a:r>
          </a:p>
          <a:p>
            <a:pPr algn="just"/>
            <a:r>
              <a:rPr lang="lt-LT" dirty="0">
                <a:solidFill>
                  <a:schemeClr val="accent6">
                    <a:lumMod val="50000"/>
                  </a:schemeClr>
                </a:solidFill>
              </a:rPr>
              <a:t>                                                                                                                            </a:t>
            </a:r>
          </a:p>
          <a:p>
            <a:pPr algn="just"/>
            <a:endParaRPr lang="lt-LT" dirty="0">
              <a:solidFill>
                <a:schemeClr val="accent6">
                  <a:lumMod val="50000"/>
                </a:schemeClr>
              </a:solidFill>
            </a:endParaRPr>
          </a:p>
          <a:p>
            <a:pPr algn="just"/>
            <a:r>
              <a:rPr lang="lt-LT" dirty="0">
                <a:solidFill>
                  <a:schemeClr val="accent6">
                    <a:lumMod val="50000"/>
                  </a:schemeClr>
                </a:solidFill>
              </a:rPr>
              <a:t>                                      </a:t>
            </a:r>
            <a:r>
              <a:rPr lang="lt-LT" sz="1200" b="1" dirty="0">
                <a:solidFill>
                  <a:schemeClr val="accent6">
                    <a:lumMod val="50000"/>
                  </a:schemeClr>
                </a:solidFill>
              </a:rPr>
              <a:t>                                                                                                                                        </a:t>
            </a:r>
          </a:p>
          <a:p>
            <a:pPr algn="just"/>
            <a:endParaRPr lang="lt-LT" sz="1200" b="1" dirty="0">
              <a:solidFill>
                <a:schemeClr val="accent6">
                  <a:lumMod val="50000"/>
                </a:schemeClr>
              </a:solidFill>
            </a:endParaRPr>
          </a:p>
          <a:p>
            <a:pPr algn="just"/>
            <a:r>
              <a:rPr lang="lt-LT" sz="1200" b="1" dirty="0">
                <a:solidFill>
                  <a:schemeClr val="accent6">
                    <a:lumMod val="50000"/>
                  </a:schemeClr>
                </a:solidFill>
              </a:rPr>
              <a:t>                                                                                                                                                                                                    3  </a:t>
            </a:r>
            <a:endParaRPr lang="lt-LT" b="1" dirty="0">
              <a:solidFill>
                <a:schemeClr val="accent6">
                  <a:lumMod val="50000"/>
                </a:schemeClr>
              </a:solidFill>
            </a:endParaRPr>
          </a:p>
        </p:txBody>
      </p:sp>
    </p:spTree>
    <p:extLst>
      <p:ext uri="{BB962C8B-B14F-4D97-AF65-F5344CB8AC3E}">
        <p14:creationId xmlns:p14="http://schemas.microsoft.com/office/powerpoint/2010/main" val="3495099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0" y="6165304"/>
            <a:ext cx="9144000" cy="692696"/>
          </a:xfrm>
        </p:spPr>
        <p:txBody>
          <a:bodyPr>
            <a:noAutofit/>
          </a:bodyPr>
          <a:lstStyle/>
          <a:p>
            <a:r>
              <a:rPr lang="lt-LT" sz="2200" b="1" dirty="0">
                <a:solidFill>
                  <a:schemeClr val="tx2">
                    <a:lumMod val="60000"/>
                    <a:lumOff val="40000"/>
                  </a:schemeClr>
                </a:solidFill>
              </a:rPr>
              <a:t>Lazdijų rajono savivaldybės Kontrolės ir audito tarnyba</a:t>
            </a:r>
          </a:p>
        </p:txBody>
      </p:sp>
      <p:sp>
        <p:nvSpPr>
          <p:cNvPr id="4" name="Antraštė 1"/>
          <p:cNvSpPr txBox="1">
            <a:spLocks/>
          </p:cNvSpPr>
          <p:nvPr/>
        </p:nvSpPr>
        <p:spPr>
          <a:xfrm>
            <a:off x="3851920" y="6165304"/>
            <a:ext cx="5292080" cy="692696"/>
          </a:xfrm>
          <a:prstGeom prst="rect">
            <a:avLst/>
          </a:prstGeom>
        </p:spPr>
        <p:txBody>
          <a:bodyPr vert="horz" lIns="91440" tIns="45720" rIns="91440" bIns="45720" rtlCol="0" anchor="ctr">
            <a:noAutofit/>
          </a:bodyPr>
          <a:lstStyle/>
          <a:p>
            <a:pPr algn="ctr" defTabSz="914400">
              <a:spcBef>
                <a:spcPct val="0"/>
              </a:spcBef>
              <a:defRPr/>
            </a:pPr>
            <a:endParaRPr lang="lt-LT" sz="2400" b="1" dirty="0">
              <a:solidFill>
                <a:schemeClr val="accent6">
                  <a:lumMod val="50000"/>
                </a:schemeClr>
              </a:solidFill>
              <a:latin typeface="+mj-lt"/>
              <a:ea typeface="+mj-ea"/>
              <a:cs typeface="+mj-cs"/>
            </a:endParaRPr>
          </a:p>
        </p:txBody>
      </p:sp>
      <p:cxnSp>
        <p:nvCxnSpPr>
          <p:cNvPr id="8" name="Tiesioji jungtis 7"/>
          <p:cNvCxnSpPr/>
          <p:nvPr/>
        </p:nvCxnSpPr>
        <p:spPr>
          <a:xfrm>
            <a:off x="0" y="6093296"/>
            <a:ext cx="9144000" cy="0"/>
          </a:xfrm>
          <a:prstGeom prst="line">
            <a:avLst/>
          </a:prstGeom>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67EDE17D-9975-4A9B-9D3E-0843313BC3BB}"/>
              </a:ext>
            </a:extLst>
          </p:cNvPr>
          <p:cNvSpPr txBox="1"/>
          <p:nvPr/>
        </p:nvSpPr>
        <p:spPr>
          <a:xfrm>
            <a:off x="179512" y="188640"/>
            <a:ext cx="8784976" cy="5786199"/>
          </a:xfrm>
          <a:prstGeom prst="rect">
            <a:avLst/>
          </a:prstGeom>
          <a:blipFill>
            <a:blip r:embed="rId2" cstate="print"/>
            <a:tile tx="0" ty="0" sx="100000" sy="100000" flip="none" algn="tl"/>
          </a:blipFill>
          <a:ln>
            <a:solidFill>
              <a:schemeClr val="accent6">
                <a:lumMod val="50000"/>
              </a:schemeClr>
            </a:solidFill>
          </a:ln>
          <a:scene3d>
            <a:camera prst="orthographicFront"/>
            <a:lightRig rig="threePt" dir="t"/>
          </a:scene3d>
          <a:sp3d>
            <a:bevelT w="165100" prst="coolSlant"/>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endParaRPr lang="lt-LT" dirty="0">
              <a:solidFill>
                <a:schemeClr val="accent6">
                  <a:lumMod val="50000"/>
                </a:schemeClr>
              </a:solidFill>
            </a:endParaRPr>
          </a:p>
          <a:p>
            <a:pPr lvl="0" algn="ctr"/>
            <a:r>
              <a:rPr lang="lt-LT" sz="2800" b="1" i="1" dirty="0">
                <a:solidFill>
                  <a:srgbClr val="C62324">
                    <a:lumMod val="50000"/>
                  </a:srgbClr>
                </a:solidFill>
                <a:latin typeface="Times New Roman" panose="02020603050405020304" pitchFamily="18" charset="0"/>
                <a:cs typeface="Times New Roman" panose="02020603050405020304" pitchFamily="18" charset="0"/>
              </a:rPr>
              <a:t>Tarnybos veiklos rezultatai (1)</a:t>
            </a:r>
          </a:p>
          <a:p>
            <a:endParaRPr lang="lt-LT" b="1" i="1" dirty="0">
              <a:solidFill>
                <a:srgbClr val="C62324">
                  <a:lumMod val="50000"/>
                </a:srgbClr>
              </a:solidFill>
              <a:latin typeface="Times New Roman" panose="02020603050405020304" pitchFamily="18" charset="0"/>
              <a:cs typeface="Times New Roman" panose="02020603050405020304" pitchFamily="18" charset="0"/>
            </a:endParaRPr>
          </a:p>
          <a:p>
            <a:pPr algn="just"/>
            <a:r>
              <a:rPr lang="lt-LT" b="1" i="1" dirty="0">
                <a:solidFill>
                  <a:srgbClr val="C62324">
                    <a:lumMod val="50000"/>
                  </a:srgbClr>
                </a:solidFill>
                <a:latin typeface="Times New Roman" panose="02020603050405020304" pitchFamily="18" charset="0"/>
                <a:cs typeface="Times New Roman" panose="02020603050405020304" pitchFamily="18" charset="0"/>
              </a:rPr>
              <a:t>    </a:t>
            </a:r>
            <a:r>
              <a:rPr lang="lt-LT" dirty="0">
                <a:solidFill>
                  <a:srgbClr val="C62324">
                    <a:lumMod val="50000"/>
                  </a:srgbClr>
                </a:solidFill>
                <a:latin typeface="Times New Roman" panose="02020603050405020304" pitchFamily="18" charset="0"/>
                <a:cs typeface="Times New Roman" panose="02020603050405020304" pitchFamily="18" charset="0"/>
              </a:rPr>
              <a:t>Vykdant 2019 </a:t>
            </a:r>
            <a:r>
              <a:rPr lang="lt-LT" dirty="0">
                <a:solidFill>
                  <a:schemeClr val="accent6">
                    <a:lumMod val="50000"/>
                  </a:schemeClr>
                </a:solidFill>
                <a:latin typeface="Times New Roman" panose="02020603050405020304" pitchFamily="18" charset="0"/>
                <a:cs typeface="Times New Roman" panose="02020603050405020304" pitchFamily="18" charset="0"/>
              </a:rPr>
              <a:t>metų tarnybos veikos planą:</a:t>
            </a:r>
          </a:p>
          <a:p>
            <a:pPr algn="just"/>
            <a:r>
              <a:rPr lang="lt-LT" dirty="0">
                <a:solidFill>
                  <a:schemeClr val="accent6">
                    <a:lumMod val="50000"/>
                  </a:schemeClr>
                </a:solidFill>
                <a:latin typeface="Times New Roman" panose="02020603050405020304" pitchFamily="18" charset="0"/>
                <a:cs typeface="Times New Roman" panose="02020603050405020304" pitchFamily="18" charset="0"/>
              </a:rPr>
              <a:t>    1. baigtas 2018 m. konsoliduotųjų ataskaitų rinkinių ir savivaldybės biudžeto bei turto naudojimo auditas;</a:t>
            </a:r>
          </a:p>
          <a:p>
            <a:pPr algn="just"/>
            <a:r>
              <a:rPr lang="lt-LT" dirty="0">
                <a:solidFill>
                  <a:schemeClr val="accent6">
                    <a:lumMod val="50000"/>
                  </a:schemeClr>
                </a:solidFill>
                <a:latin typeface="Times New Roman" panose="02020603050405020304" pitchFamily="18" charset="0"/>
                <a:cs typeface="Times New Roman" panose="02020603050405020304" pitchFamily="18" charset="0"/>
              </a:rPr>
              <a:t>    2. pradėtas 2019 m. konsoliduotųjų ataskaitų rinkinių ir savivaldybės biudžeto bei turto naudojimo auditas;</a:t>
            </a:r>
          </a:p>
          <a:p>
            <a:pPr algn="just"/>
            <a:r>
              <a:rPr lang="lt-LT" dirty="0">
                <a:solidFill>
                  <a:schemeClr val="accent6">
                    <a:lumMod val="50000"/>
                  </a:schemeClr>
                </a:solidFill>
                <a:latin typeface="Times New Roman" panose="02020603050405020304" pitchFamily="18" charset="0"/>
                <a:cs typeface="Times New Roman" panose="02020603050405020304" pitchFamily="18" charset="0"/>
              </a:rPr>
              <a:t>    3.bendradarbiaujant su Valstybės kontrole, pradėtas Lazdijų rajono savivaldybei nuosavybės teise priklausančio </a:t>
            </a:r>
            <a:r>
              <a:rPr lang="pt-BR" dirty="0">
                <a:solidFill>
                  <a:schemeClr val="accent6">
                    <a:lumMod val="50000"/>
                  </a:schemeClr>
                </a:solidFill>
                <a:latin typeface="Times New Roman" panose="02020603050405020304" pitchFamily="18" charset="0"/>
                <a:cs typeface="Times New Roman" panose="02020603050405020304" pitchFamily="18" charset="0"/>
              </a:rPr>
              <a:t>nekilnojamojo turto valdymo veiklos auditas</a:t>
            </a:r>
            <a:r>
              <a:rPr lang="lt-LT" dirty="0">
                <a:solidFill>
                  <a:schemeClr val="accent6">
                    <a:lumMod val="50000"/>
                  </a:schemeClr>
                </a:solidFill>
                <a:latin typeface="Times New Roman" panose="02020603050405020304" pitchFamily="18" charset="0"/>
                <a:cs typeface="Times New Roman" panose="02020603050405020304" pitchFamily="18" charset="0"/>
              </a:rPr>
              <a:t>;</a:t>
            </a:r>
          </a:p>
          <a:p>
            <a:pPr algn="just"/>
            <a:r>
              <a:rPr lang="lt-LT" dirty="0">
                <a:solidFill>
                  <a:schemeClr val="accent6">
                    <a:lumMod val="50000"/>
                  </a:schemeClr>
                </a:solidFill>
                <a:latin typeface="Times New Roman" panose="02020603050405020304" pitchFamily="18" charset="0"/>
                <a:cs typeface="Times New Roman" panose="02020603050405020304" pitchFamily="18" charset="0"/>
              </a:rPr>
              <a:t>    4. savivaldybės tarybai pateikta išvada dėl 728,8 tūkst. Eur ilgalaikės paskolos ėmimo;</a:t>
            </a:r>
          </a:p>
          <a:p>
            <a:pPr algn="just"/>
            <a:r>
              <a:rPr lang="lt-LT" dirty="0">
                <a:solidFill>
                  <a:schemeClr val="accent6">
                    <a:lumMod val="50000"/>
                  </a:schemeClr>
                </a:solidFill>
                <a:latin typeface="Times New Roman" panose="02020603050405020304" pitchFamily="18" charset="0"/>
                <a:cs typeface="Times New Roman" panose="02020603050405020304" pitchFamily="18" charset="0"/>
              </a:rPr>
              <a:t>    5. atliktas Lazdijų rajono savivaldybės Visuomenės sveikatos biuro patikrinimas;</a:t>
            </a:r>
          </a:p>
          <a:p>
            <a:pPr algn="just"/>
            <a:r>
              <a:rPr lang="lt-LT" dirty="0">
                <a:solidFill>
                  <a:schemeClr val="accent6">
                    <a:lumMod val="50000"/>
                  </a:schemeClr>
                </a:solidFill>
                <a:latin typeface="Times New Roman" panose="02020603050405020304" pitchFamily="18" charset="0"/>
                <a:cs typeface="Times New Roman" panose="02020603050405020304" pitchFamily="18" charset="0"/>
              </a:rPr>
              <a:t>    6. išnagrinėti 7-i gauti gyventojų prašymai/pranešimai dėl galimai netinkamo savivaldybės turto naudojimo, valdymo ir disponavimo juo, dėl kitų savivaldybei atskaitingų įstaigų ir įmonių netinkamai vykdomų funkcijų, susijusių su savivaldybės lėšų ir turto, patikėjimo teise valdomo valstybės turto naudojimu, valdymu ir disponavimu juo. </a:t>
            </a:r>
          </a:p>
          <a:p>
            <a:pPr algn="just"/>
            <a:r>
              <a:rPr lang="lt-LT" dirty="0">
                <a:solidFill>
                  <a:schemeClr val="accent6">
                    <a:lumMod val="50000"/>
                  </a:schemeClr>
                </a:solidFill>
                <a:latin typeface="Times New Roman" panose="02020603050405020304" pitchFamily="18" charset="0"/>
                <a:cs typeface="Times New Roman" panose="02020603050405020304" pitchFamily="18" charset="0"/>
              </a:rPr>
              <a:t>    </a:t>
            </a:r>
            <a:r>
              <a:rPr lang="lt-LT" i="1" dirty="0">
                <a:solidFill>
                  <a:srgbClr val="0070C0"/>
                </a:solidFill>
                <a:latin typeface="Times New Roman" panose="02020603050405020304" pitchFamily="18" charset="0"/>
                <a:cs typeface="Times New Roman" panose="02020603050405020304" pitchFamily="18" charset="0"/>
              </a:rPr>
              <a:t>Audituotiems subjektams klaidoms ištaisyti ir trūkumams pašalinti pateikta 20 rekomendacijų, kurias įgyvendinant turi būti imtasi priemonių turto valdymo srityje, racionalaus lėšų panaudojimo darbo užmokesčio ir prekių-paslaugų srityse.</a:t>
            </a:r>
            <a:r>
              <a:rPr lang="lt-LT" dirty="0">
                <a:solidFill>
                  <a:schemeClr val="accent6">
                    <a:lumMod val="50000"/>
                  </a:schemeClr>
                </a:solidFill>
                <a:latin typeface="Times New Roman" panose="02020603050405020304" pitchFamily="18" charset="0"/>
                <a:cs typeface="Times New Roman" panose="02020603050405020304" pitchFamily="18" charset="0"/>
              </a:rPr>
              <a:t>  </a:t>
            </a:r>
          </a:p>
          <a:p>
            <a:pPr algn="just"/>
            <a:r>
              <a:rPr lang="lt-LT" dirty="0">
                <a:solidFill>
                  <a:schemeClr val="accent6">
                    <a:lumMod val="50000"/>
                  </a:schemeClr>
                </a:solidFill>
              </a:rPr>
              <a:t>                                                                                                                                 </a:t>
            </a:r>
            <a:r>
              <a:rPr lang="lt-LT" sz="1200" b="1" dirty="0">
                <a:solidFill>
                  <a:schemeClr val="accent6">
                    <a:lumMod val="50000"/>
                  </a:schemeClr>
                </a:solidFill>
              </a:rPr>
              <a:t>4</a:t>
            </a:r>
            <a:endParaRPr lang="lt-LT" dirty="0">
              <a:solidFill>
                <a:schemeClr val="accent6">
                  <a:lumMod val="50000"/>
                </a:schemeClr>
              </a:solidFill>
            </a:endParaRPr>
          </a:p>
        </p:txBody>
      </p:sp>
    </p:spTree>
    <p:extLst>
      <p:ext uri="{BB962C8B-B14F-4D97-AF65-F5344CB8AC3E}">
        <p14:creationId xmlns:p14="http://schemas.microsoft.com/office/powerpoint/2010/main" val="1470008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0" y="6165304"/>
            <a:ext cx="9144000" cy="692696"/>
          </a:xfrm>
        </p:spPr>
        <p:txBody>
          <a:bodyPr>
            <a:noAutofit/>
          </a:bodyPr>
          <a:lstStyle/>
          <a:p>
            <a:r>
              <a:rPr lang="lt-LT" sz="2200" b="1" dirty="0">
                <a:solidFill>
                  <a:schemeClr val="tx2">
                    <a:lumMod val="60000"/>
                    <a:lumOff val="40000"/>
                  </a:schemeClr>
                </a:solidFill>
              </a:rPr>
              <a:t>Lazdijų rajono savivaldybės Kontrolės ir audito tarnyba</a:t>
            </a:r>
          </a:p>
        </p:txBody>
      </p:sp>
      <p:sp>
        <p:nvSpPr>
          <p:cNvPr id="4" name="Antraštė 1"/>
          <p:cNvSpPr txBox="1">
            <a:spLocks/>
          </p:cNvSpPr>
          <p:nvPr/>
        </p:nvSpPr>
        <p:spPr>
          <a:xfrm>
            <a:off x="3851920" y="6165304"/>
            <a:ext cx="5292080" cy="692696"/>
          </a:xfrm>
          <a:prstGeom prst="rect">
            <a:avLst/>
          </a:prstGeom>
        </p:spPr>
        <p:txBody>
          <a:bodyPr vert="horz" lIns="91440" tIns="45720" rIns="91440" bIns="45720" rtlCol="0" anchor="ctr">
            <a:noAutofit/>
          </a:bodyPr>
          <a:lstStyle/>
          <a:p>
            <a:pPr algn="ctr" defTabSz="914400">
              <a:spcBef>
                <a:spcPct val="0"/>
              </a:spcBef>
              <a:defRPr/>
            </a:pPr>
            <a:endParaRPr lang="lt-LT" sz="2400" b="1" dirty="0">
              <a:solidFill>
                <a:schemeClr val="accent6">
                  <a:lumMod val="50000"/>
                </a:schemeClr>
              </a:solidFill>
              <a:latin typeface="+mj-lt"/>
              <a:ea typeface="+mj-ea"/>
              <a:cs typeface="+mj-cs"/>
            </a:endParaRPr>
          </a:p>
        </p:txBody>
      </p:sp>
      <p:cxnSp>
        <p:nvCxnSpPr>
          <p:cNvPr id="8" name="Tiesioji jungtis 7"/>
          <p:cNvCxnSpPr/>
          <p:nvPr/>
        </p:nvCxnSpPr>
        <p:spPr>
          <a:xfrm>
            <a:off x="0" y="6093296"/>
            <a:ext cx="9144000" cy="0"/>
          </a:xfrm>
          <a:prstGeom prst="line">
            <a:avLst/>
          </a:prstGeom>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4EFAE1D-ADC1-4E99-81D9-96AC069B5100}"/>
              </a:ext>
            </a:extLst>
          </p:cNvPr>
          <p:cNvSpPr txBox="1"/>
          <p:nvPr/>
        </p:nvSpPr>
        <p:spPr>
          <a:xfrm>
            <a:off x="251520" y="332660"/>
            <a:ext cx="8712968" cy="5663089"/>
          </a:xfrm>
          <a:prstGeom prst="rect">
            <a:avLst/>
          </a:prstGeom>
          <a:blipFill>
            <a:blip r:embed="rId2" cstate="print"/>
            <a:tile tx="0" ty="0" sx="100000" sy="100000" flip="none" algn="tl"/>
          </a:blipFill>
          <a:ln>
            <a:solidFill>
              <a:schemeClr val="accent6">
                <a:lumMod val="50000"/>
              </a:schemeClr>
            </a:solidFill>
          </a:ln>
          <a:scene3d>
            <a:camera prst="orthographicFront"/>
            <a:lightRig rig="threePt" dir="t"/>
          </a:scene3d>
          <a:sp3d>
            <a:bevelT w="165100" prst="coolSlant"/>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lt-LT" sz="2800" b="1" i="1" dirty="0">
                <a:solidFill>
                  <a:schemeClr val="accent6">
                    <a:lumMod val="50000"/>
                  </a:schemeClr>
                </a:solidFill>
                <a:latin typeface="Times New Roman" panose="02020603050405020304" pitchFamily="18" charset="0"/>
                <a:cs typeface="Times New Roman" panose="02020603050405020304" pitchFamily="18" charset="0"/>
              </a:rPr>
              <a:t>Tarnybos veiklos rezultatai (2)</a:t>
            </a:r>
          </a:p>
          <a:p>
            <a:pPr algn="ctr"/>
            <a:endParaRPr lang="lt-LT" b="1" i="1" dirty="0">
              <a:solidFill>
                <a:schemeClr val="accent6">
                  <a:lumMod val="50000"/>
                </a:schemeClr>
              </a:solidFill>
              <a:latin typeface="Times New Roman" panose="02020603050405020304" pitchFamily="18" charset="0"/>
              <a:cs typeface="Times New Roman" panose="02020603050405020304" pitchFamily="18" charset="0"/>
            </a:endParaRPr>
          </a:p>
          <a:p>
            <a:r>
              <a:rPr lang="lt-LT" b="1" i="1" dirty="0">
                <a:solidFill>
                  <a:schemeClr val="accent6">
                    <a:lumMod val="50000"/>
                  </a:schemeClr>
                </a:solidFill>
                <a:latin typeface="Times New Roman" panose="02020603050405020304" pitchFamily="18" charset="0"/>
                <a:cs typeface="Times New Roman" panose="02020603050405020304" pitchFamily="18" charset="0"/>
              </a:rPr>
              <a:t>    </a:t>
            </a:r>
            <a:r>
              <a:rPr lang="lt-LT" dirty="0">
                <a:solidFill>
                  <a:schemeClr val="accent6">
                    <a:lumMod val="50000"/>
                  </a:schemeClr>
                </a:solidFill>
                <a:latin typeface="Times New Roman" panose="02020603050405020304" pitchFamily="18" charset="0"/>
                <a:cs typeface="Times New Roman" panose="02020603050405020304" pitchFamily="18" charset="0"/>
              </a:rPr>
              <a:t>Tarnybos audituotinų subjektų skaičius 2019 metais buvo:</a:t>
            </a:r>
          </a:p>
          <a:p>
            <a:r>
              <a:rPr lang="lt-LT" dirty="0">
                <a:solidFill>
                  <a:schemeClr val="accent6">
                    <a:lumMod val="50000"/>
                  </a:schemeClr>
                </a:solidFill>
                <a:latin typeface="Times New Roman" panose="02020603050405020304" pitchFamily="18" charset="0"/>
                <a:cs typeface="Times New Roman" panose="02020603050405020304" pitchFamily="18" charset="0"/>
              </a:rPr>
              <a:t>     konsoliduotųjų finansinių ataskaitų rinkinyje – </a:t>
            </a:r>
            <a:r>
              <a:rPr lang="lt-LT" b="1" i="1" dirty="0">
                <a:solidFill>
                  <a:schemeClr val="accent6">
                    <a:lumMod val="50000"/>
                  </a:schemeClr>
                </a:solidFill>
                <a:latin typeface="Times New Roman" panose="02020603050405020304" pitchFamily="18" charset="0"/>
                <a:cs typeface="Times New Roman" panose="02020603050405020304" pitchFamily="18" charset="0"/>
              </a:rPr>
              <a:t>24 viešojo sektoriaus subjektai </a:t>
            </a:r>
            <a:r>
              <a:rPr lang="lt-LT" dirty="0">
                <a:solidFill>
                  <a:schemeClr val="accent6">
                    <a:lumMod val="50000"/>
                  </a:schemeClr>
                </a:solidFill>
                <a:latin typeface="Times New Roman" panose="02020603050405020304" pitchFamily="18" charset="0"/>
                <a:cs typeface="Times New Roman" panose="02020603050405020304" pitchFamily="18" charset="0"/>
              </a:rPr>
              <a:t>(20 biudžetinių, 3 viešosios įstaigos ir savivaldybės iždas); </a:t>
            </a:r>
          </a:p>
          <a:p>
            <a:r>
              <a:rPr lang="lt-LT" dirty="0">
                <a:solidFill>
                  <a:schemeClr val="accent6">
                    <a:lumMod val="50000"/>
                  </a:schemeClr>
                </a:solidFill>
                <a:latin typeface="Times New Roman" panose="02020603050405020304" pitchFamily="18" charset="0"/>
                <a:cs typeface="Times New Roman" panose="02020603050405020304" pitchFamily="18" charset="0"/>
              </a:rPr>
              <a:t>     konsoliduotųjų biudžeto vykdymo ataskaitų rinkinyje – </a:t>
            </a:r>
            <a:r>
              <a:rPr lang="lt-LT" b="1" i="1" dirty="0">
                <a:solidFill>
                  <a:schemeClr val="accent6">
                    <a:lumMod val="50000"/>
                  </a:schemeClr>
                </a:solidFill>
                <a:latin typeface="Times New Roman" panose="02020603050405020304" pitchFamily="18" charset="0"/>
                <a:cs typeface="Times New Roman" panose="02020603050405020304" pitchFamily="18" charset="0"/>
              </a:rPr>
              <a:t>32 asignavimų valdytojai </a:t>
            </a:r>
            <a:r>
              <a:rPr lang="lt-LT" dirty="0">
                <a:solidFill>
                  <a:schemeClr val="accent6">
                    <a:lumMod val="50000"/>
                  </a:schemeClr>
                </a:solidFill>
                <a:latin typeface="Times New Roman" panose="02020603050405020304" pitchFamily="18" charset="0"/>
                <a:cs typeface="Times New Roman" panose="02020603050405020304" pitchFamily="18" charset="0"/>
              </a:rPr>
              <a:t>(20 biudžetinių įstaigų, 11 seniūnijų ir savivaldybės iždas). </a:t>
            </a:r>
          </a:p>
          <a:p>
            <a:r>
              <a:rPr lang="lt-LT" dirty="0">
                <a:solidFill>
                  <a:schemeClr val="accent6">
                    <a:lumMod val="50000"/>
                  </a:schemeClr>
                </a:solidFill>
                <a:latin typeface="Times New Roman" panose="02020603050405020304" pitchFamily="18" charset="0"/>
                <a:cs typeface="Times New Roman" panose="02020603050405020304" pitchFamily="18" charset="0"/>
              </a:rPr>
              <a:t>     Audito mastas 2019 metais apėmė 60 684,50 tūkst. Eur finansinės būklės ataskaitoje nurodyto turto ir atitinkamai finansavimo sumų, įsipareigojimų ir grynojo turto likučio, 31 796,1 tūkst. Eur pajamų bei 31 777,1 tūkst. Eur sąnaudų.</a:t>
            </a:r>
          </a:p>
          <a:p>
            <a:r>
              <a:rPr lang="lt-LT" dirty="0">
                <a:solidFill>
                  <a:schemeClr val="accent6">
                    <a:lumMod val="50000"/>
                  </a:schemeClr>
                </a:solidFill>
                <a:latin typeface="Times New Roman" panose="02020603050405020304" pitchFamily="18" charset="0"/>
                <a:cs typeface="Times New Roman" panose="02020603050405020304" pitchFamily="18" charset="0"/>
              </a:rPr>
              <a:t>     Įgyvendinant audito strategiją, 2019 m. I ketvirtį pradėtos suplanuotos audito procedūros, siekiant įvertinti reikšmingų ir pagal rizikos veiksnius atrinktų savivaldybės subjektų (</a:t>
            </a:r>
            <a:r>
              <a:rPr lang="lt-LT" b="1" i="1" dirty="0">
                <a:solidFill>
                  <a:schemeClr val="accent6">
                    <a:lumMod val="50000"/>
                  </a:schemeClr>
                </a:solidFill>
                <a:latin typeface="Times New Roman" panose="02020603050405020304" pitchFamily="18" charset="0"/>
                <a:cs typeface="Times New Roman" panose="02020603050405020304" pitchFamily="18" charset="0"/>
              </a:rPr>
              <a:t>Savivaldybės administracijos, Savivaldybės iždo ir 4 pavaldžių biudžetinių įstaigų</a:t>
            </a:r>
            <a:r>
              <a:rPr lang="lt-LT" dirty="0">
                <a:solidFill>
                  <a:schemeClr val="accent6">
                    <a:lumMod val="50000"/>
                  </a:schemeClr>
                </a:solidFill>
                <a:latin typeface="Times New Roman" panose="02020603050405020304" pitchFamily="18" charset="0"/>
                <a:cs typeface="Times New Roman" panose="02020603050405020304" pitchFamily="18" charset="0"/>
              </a:rPr>
              <a:t>) biudžeto vykdymo ir finansinių ataskaitų duomenų teisingumą, didžiausią dėmesį skiriant reikšmingoms ir rizikingoms sritims, tokioms kaip darbo užmokestis ir socialinio draudimo įmokos, ilgalaikis turtas (įskaitant ilgalaikį finansinį turtą), įsipareigojimai, biudžeto pajamos ir panaudoti asignavimai/ pagrindinės veiklos sąnaudos, taip pat konsolidavimo procesas. Kartu vertintas ir biudžeto lėšų bei turto naudojimo teisėtumas.</a:t>
            </a:r>
            <a:endParaRPr lang="lt-LT" dirty="0">
              <a:solidFill>
                <a:schemeClr val="accent6">
                  <a:lumMod val="50000"/>
                </a:schemeClr>
              </a:solidFill>
            </a:endParaRPr>
          </a:p>
          <a:p>
            <a:r>
              <a:rPr lang="lt-LT" sz="1200" b="1" dirty="0">
                <a:solidFill>
                  <a:schemeClr val="accent6">
                    <a:lumMod val="50000"/>
                  </a:schemeClr>
                </a:solidFill>
              </a:rPr>
              <a:t>                                                                                                                                                                                           </a:t>
            </a:r>
          </a:p>
          <a:p>
            <a:r>
              <a:rPr lang="lt-LT" sz="1200" b="1" dirty="0">
                <a:solidFill>
                  <a:schemeClr val="accent6">
                    <a:lumMod val="50000"/>
                  </a:schemeClr>
                </a:solidFill>
              </a:rPr>
              <a:t>                                                                                                                                                                                              5</a:t>
            </a:r>
            <a:r>
              <a:rPr lang="lt-LT" dirty="0">
                <a:solidFill>
                  <a:schemeClr val="accent6">
                    <a:lumMod val="50000"/>
                  </a:schemeClr>
                </a:solidFill>
              </a:rPr>
              <a:t>      </a:t>
            </a:r>
          </a:p>
        </p:txBody>
      </p:sp>
    </p:spTree>
    <p:extLst>
      <p:ext uri="{BB962C8B-B14F-4D97-AF65-F5344CB8AC3E}">
        <p14:creationId xmlns:p14="http://schemas.microsoft.com/office/powerpoint/2010/main" val="3957560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0" y="6165304"/>
            <a:ext cx="9144000" cy="692696"/>
          </a:xfrm>
        </p:spPr>
        <p:txBody>
          <a:bodyPr>
            <a:noAutofit/>
          </a:bodyPr>
          <a:lstStyle/>
          <a:p>
            <a:r>
              <a:rPr lang="lt-LT" sz="2200" b="1" dirty="0">
                <a:solidFill>
                  <a:schemeClr val="tx2">
                    <a:lumMod val="60000"/>
                    <a:lumOff val="40000"/>
                  </a:schemeClr>
                </a:solidFill>
              </a:rPr>
              <a:t>Lazdijų rajono savivaldybės Kontrolės ir audito tarnyba</a:t>
            </a:r>
          </a:p>
        </p:txBody>
      </p:sp>
      <p:sp>
        <p:nvSpPr>
          <p:cNvPr id="4" name="Antraštė 1"/>
          <p:cNvSpPr txBox="1">
            <a:spLocks/>
          </p:cNvSpPr>
          <p:nvPr/>
        </p:nvSpPr>
        <p:spPr>
          <a:xfrm>
            <a:off x="3851920" y="6165304"/>
            <a:ext cx="5292080" cy="692696"/>
          </a:xfrm>
          <a:prstGeom prst="rect">
            <a:avLst/>
          </a:prstGeom>
        </p:spPr>
        <p:txBody>
          <a:bodyPr vert="horz" lIns="91440" tIns="45720" rIns="91440" bIns="45720" rtlCol="0" anchor="ctr">
            <a:noAutofit/>
          </a:bodyPr>
          <a:lstStyle/>
          <a:p>
            <a:pPr algn="ctr" defTabSz="914400">
              <a:spcBef>
                <a:spcPct val="0"/>
              </a:spcBef>
              <a:defRPr/>
            </a:pPr>
            <a:endParaRPr lang="lt-LT" sz="2400" b="1" dirty="0">
              <a:solidFill>
                <a:schemeClr val="accent6">
                  <a:lumMod val="50000"/>
                </a:schemeClr>
              </a:solidFill>
              <a:latin typeface="+mj-lt"/>
              <a:ea typeface="+mj-ea"/>
              <a:cs typeface="+mj-cs"/>
            </a:endParaRPr>
          </a:p>
        </p:txBody>
      </p:sp>
      <p:cxnSp>
        <p:nvCxnSpPr>
          <p:cNvPr id="8" name="Tiesioji jungtis 7"/>
          <p:cNvCxnSpPr/>
          <p:nvPr/>
        </p:nvCxnSpPr>
        <p:spPr>
          <a:xfrm>
            <a:off x="0" y="6093296"/>
            <a:ext cx="9144000" cy="0"/>
          </a:xfrm>
          <a:prstGeom prst="line">
            <a:avLst/>
          </a:prstGeom>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4EB1F19F-1DE4-4660-99CF-10FC2601FD03}"/>
              </a:ext>
            </a:extLst>
          </p:cNvPr>
          <p:cNvSpPr txBox="1"/>
          <p:nvPr/>
        </p:nvSpPr>
        <p:spPr>
          <a:xfrm>
            <a:off x="323528" y="188640"/>
            <a:ext cx="8712968" cy="5878532"/>
          </a:xfrm>
          <a:prstGeom prst="rect">
            <a:avLst/>
          </a:prstGeom>
          <a:blipFill>
            <a:blip r:embed="rId2" cstate="print"/>
            <a:tile tx="0" ty="0" sx="100000" sy="100000" flip="none" algn="tl"/>
          </a:blipFill>
          <a:ln>
            <a:solidFill>
              <a:schemeClr val="accent6">
                <a:lumMod val="50000"/>
              </a:schemeClr>
            </a:solidFill>
          </a:ln>
          <a:scene3d>
            <a:camera prst="orthographicFront"/>
            <a:lightRig rig="threePt" dir="t"/>
          </a:scene3d>
          <a:sp3d>
            <a:bevelT w="165100" prst="coolSlant"/>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endParaRPr lang="lt-LT" dirty="0">
              <a:solidFill>
                <a:schemeClr val="accent6">
                  <a:lumMod val="50000"/>
                </a:schemeClr>
              </a:solidFill>
            </a:endParaRPr>
          </a:p>
          <a:p>
            <a:pPr lvl="0" algn="ctr"/>
            <a:r>
              <a:rPr lang="lt-LT" sz="2800" b="1" i="1" dirty="0">
                <a:solidFill>
                  <a:srgbClr val="C62324">
                    <a:lumMod val="50000"/>
                  </a:srgbClr>
                </a:solidFill>
                <a:latin typeface="Times New Roman" panose="02020603050405020304" pitchFamily="18" charset="0"/>
                <a:cs typeface="Times New Roman" panose="02020603050405020304" pitchFamily="18" charset="0"/>
              </a:rPr>
              <a:t>Tarnybos veiklos rezultatai (3)</a:t>
            </a:r>
          </a:p>
          <a:p>
            <a:pPr lvl="0" algn="just"/>
            <a:r>
              <a:rPr lang="lt-LT" b="1" i="1" dirty="0">
                <a:solidFill>
                  <a:srgbClr val="C62324">
                    <a:lumMod val="50000"/>
                  </a:srgbClr>
                </a:solidFill>
                <a:latin typeface="Times New Roman" panose="02020603050405020304" pitchFamily="18" charset="0"/>
                <a:cs typeface="Times New Roman" panose="02020603050405020304" pitchFamily="18" charset="0"/>
              </a:rPr>
              <a:t>      Lazdijų rajono savivaldybės 2018 metų konsoliduotųjų finansinių ataskaitų rinkinyje nustatyta reikšmingų iškraipymų.</a:t>
            </a:r>
          </a:p>
          <a:p>
            <a:pPr lvl="0"/>
            <a:r>
              <a:rPr lang="lt-LT" b="1" i="1" dirty="0">
                <a:solidFill>
                  <a:srgbClr val="C62324">
                    <a:lumMod val="50000"/>
                  </a:srgbClr>
                </a:solidFill>
                <a:latin typeface="Times New Roman" panose="02020603050405020304" pitchFamily="18" charset="0"/>
                <a:cs typeface="Times New Roman" panose="02020603050405020304" pitchFamily="18" charset="0"/>
              </a:rPr>
              <a:t>     </a:t>
            </a:r>
            <a:r>
              <a:rPr lang="lt-LT" dirty="0">
                <a:solidFill>
                  <a:srgbClr val="C62324">
                    <a:lumMod val="50000"/>
                  </a:srgbClr>
                </a:solidFill>
                <a:latin typeface="Times New Roman" panose="02020603050405020304" pitchFamily="18" charset="0"/>
                <a:cs typeface="Times New Roman" panose="02020603050405020304" pitchFamily="18" charset="0"/>
              </a:rPr>
              <a:t>Dėl netinkamos vietinės reikšmės kelių (gatvių) ir turto, perduoto pagal panaudos ir nuomos sutartis, inventorizacijos negalėjome  patvirtinti Finansinės būklės ataskaitos straipsnių A.II. Ilgalaikis materialusis turtas 19578,50 tūkst. Eur ir D. Finansavimo sumos 19578,50  tūkst. Eur teisingumo. </a:t>
            </a:r>
          </a:p>
          <a:p>
            <a:pPr lvl="0"/>
            <a:r>
              <a:rPr lang="lt-LT" dirty="0">
                <a:solidFill>
                  <a:srgbClr val="C62324">
                    <a:lumMod val="50000"/>
                  </a:srgbClr>
                </a:solidFill>
                <a:latin typeface="Times New Roman" panose="02020603050405020304" pitchFamily="18" charset="0"/>
                <a:cs typeface="Times New Roman" panose="02020603050405020304" pitchFamily="18" charset="0"/>
              </a:rPr>
              <a:t>     Audito išvadoje pateikta </a:t>
            </a:r>
            <a:r>
              <a:rPr lang="lt-LT" i="1" dirty="0">
                <a:solidFill>
                  <a:srgbClr val="0070C0"/>
                </a:solidFill>
                <a:latin typeface="Times New Roman" panose="02020603050405020304" pitchFamily="18" charset="0"/>
                <a:cs typeface="Times New Roman" panose="02020603050405020304" pitchFamily="18" charset="0"/>
              </a:rPr>
              <a:t>sąlyginė nuomonė</a:t>
            </a:r>
            <a:r>
              <a:rPr lang="lt-LT" dirty="0">
                <a:solidFill>
                  <a:srgbClr val="0070C0"/>
                </a:solidFill>
                <a:latin typeface="Times New Roman" panose="02020603050405020304" pitchFamily="18" charset="0"/>
                <a:cs typeface="Times New Roman" panose="02020603050405020304" pitchFamily="18" charset="0"/>
              </a:rPr>
              <a:t> </a:t>
            </a:r>
            <a:r>
              <a:rPr lang="lt-LT" dirty="0">
                <a:solidFill>
                  <a:srgbClr val="C62324">
                    <a:lumMod val="50000"/>
                  </a:srgbClr>
                </a:solidFill>
                <a:latin typeface="Times New Roman" panose="02020603050405020304" pitchFamily="18" charset="0"/>
                <a:cs typeface="Times New Roman" panose="02020603050405020304" pitchFamily="18" charset="0"/>
              </a:rPr>
              <a:t>dėl Lazdijų rajono savivaldybės konsoliduotųjų finansinių ataskaitų rinkinio.</a:t>
            </a:r>
          </a:p>
          <a:p>
            <a:pPr lvl="0" algn="just"/>
            <a:r>
              <a:rPr lang="lt-LT" dirty="0">
                <a:solidFill>
                  <a:srgbClr val="C62324">
                    <a:lumMod val="50000"/>
                  </a:srgbClr>
                </a:solidFill>
                <a:latin typeface="Times New Roman" panose="02020603050405020304" pitchFamily="18" charset="0"/>
                <a:cs typeface="Times New Roman" panose="02020603050405020304" pitchFamily="18" charset="0"/>
              </a:rPr>
              <a:t>    </a:t>
            </a:r>
            <a:r>
              <a:rPr lang="lt-LT" b="1" i="1" dirty="0">
                <a:solidFill>
                  <a:srgbClr val="C62324">
                    <a:lumMod val="50000"/>
                  </a:srgbClr>
                </a:solidFill>
                <a:latin typeface="Times New Roman" panose="02020603050405020304" pitchFamily="18" charset="0"/>
                <a:cs typeface="Times New Roman" panose="02020603050405020304" pitchFamily="18" charset="0"/>
              </a:rPr>
              <a:t>Lazdijų rajono savivaldybės biudžeto vykdymo ataskaitų rinkinyje reikšmingų iškraipymų nenustatyta, tačiau nustatyta, kad savivaldybės paskolų įsipareigojimai apskaitoje atvaizduoti ne visi.</a:t>
            </a:r>
          </a:p>
          <a:p>
            <a:pPr lvl="0"/>
            <a:r>
              <a:rPr lang="lt-LT" dirty="0">
                <a:solidFill>
                  <a:srgbClr val="C62324">
                    <a:lumMod val="50000"/>
                  </a:srgbClr>
                </a:solidFill>
                <a:latin typeface="Times New Roman" panose="02020603050405020304" pitchFamily="18" charset="0"/>
                <a:cs typeface="Times New Roman" panose="02020603050405020304" pitchFamily="18" charset="0"/>
              </a:rPr>
              <a:t>	Savivaldybės įsipareigojimai kredito įstaigoms už Savivaldybei nuosavybės teise priklausančių gyvenamųjų patalpų atnaujinimą (modernizavimą) 102,9 tūkst. Eur nebuvo įvertinti kaip Savivaldybės skola ir neatvaizduoti Skolinių įsipareigojimų 2018-12-31 ataskaitoje (forma Nr. 3-sav.). </a:t>
            </a:r>
          </a:p>
          <a:p>
            <a:pPr lvl="0"/>
            <a:r>
              <a:rPr lang="lt-LT" dirty="0">
                <a:solidFill>
                  <a:srgbClr val="C62324">
                    <a:lumMod val="50000"/>
                  </a:srgbClr>
                </a:solidFill>
                <a:latin typeface="Times New Roman" panose="02020603050405020304" pitchFamily="18" charset="0"/>
                <a:cs typeface="Times New Roman" panose="02020603050405020304" pitchFamily="18" charset="0"/>
              </a:rPr>
              <a:t>        Audito išvadoje pateikta </a:t>
            </a:r>
            <a:r>
              <a:rPr lang="lt-LT" i="1" dirty="0">
                <a:solidFill>
                  <a:srgbClr val="0070C0"/>
                </a:solidFill>
                <a:latin typeface="Times New Roman" panose="02020603050405020304" pitchFamily="18" charset="0"/>
                <a:cs typeface="Times New Roman" panose="02020603050405020304" pitchFamily="18" charset="0"/>
              </a:rPr>
              <a:t>besąlyginė nuomonė </a:t>
            </a:r>
            <a:r>
              <a:rPr lang="lt-LT" dirty="0">
                <a:solidFill>
                  <a:srgbClr val="C62324">
                    <a:lumMod val="50000"/>
                  </a:srgbClr>
                </a:solidFill>
                <a:latin typeface="Times New Roman" panose="02020603050405020304" pitchFamily="18" charset="0"/>
                <a:cs typeface="Times New Roman" panose="02020603050405020304" pitchFamily="18" charset="0"/>
              </a:rPr>
              <a:t>dėl Lazdijų rajono savivaldybės konsoliduotųjų biudžeto vykdymo ataskaitų rinkinio.</a:t>
            </a:r>
          </a:p>
          <a:p>
            <a:pPr lvl="0"/>
            <a:r>
              <a:rPr lang="lt-LT" sz="1200" b="1" dirty="0">
                <a:solidFill>
                  <a:srgbClr val="C62324">
                    <a:lumMod val="50000"/>
                  </a:srgbClr>
                </a:solidFill>
                <a:latin typeface="Times New Roman" panose="02020603050405020304" pitchFamily="18" charset="0"/>
                <a:cs typeface="Times New Roman" panose="02020603050405020304" pitchFamily="18" charset="0"/>
              </a:rPr>
              <a:t>                                                                                                                                                                                                                       </a:t>
            </a:r>
            <a:r>
              <a:rPr lang="lt-LT" sz="1200" b="1" dirty="0">
                <a:solidFill>
                  <a:srgbClr val="C62324">
                    <a:lumMod val="50000"/>
                  </a:srgbClr>
                </a:solidFill>
                <a:cs typeface="Times New Roman" panose="02020603050405020304" pitchFamily="18" charset="0"/>
              </a:rPr>
              <a:t>6</a:t>
            </a:r>
            <a:endParaRPr lang="lt-LT" sz="1200" b="1" dirty="0">
              <a:solidFill>
                <a:schemeClr val="accent6">
                  <a:lumMod val="50000"/>
                </a:schemeClr>
              </a:solidFill>
            </a:endParaRPr>
          </a:p>
        </p:txBody>
      </p:sp>
    </p:spTree>
    <p:extLst>
      <p:ext uri="{BB962C8B-B14F-4D97-AF65-F5344CB8AC3E}">
        <p14:creationId xmlns:p14="http://schemas.microsoft.com/office/powerpoint/2010/main" val="73653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1" y="6165304"/>
            <a:ext cx="9098279" cy="692696"/>
          </a:xfrm>
        </p:spPr>
        <p:txBody>
          <a:bodyPr>
            <a:noAutofit/>
          </a:bodyPr>
          <a:lstStyle/>
          <a:p>
            <a:r>
              <a:rPr lang="lt-LT" sz="2200" b="1" dirty="0">
                <a:solidFill>
                  <a:schemeClr val="tx2">
                    <a:lumMod val="60000"/>
                    <a:lumOff val="40000"/>
                  </a:schemeClr>
                </a:solidFill>
              </a:rPr>
              <a:t>Lazdijų rajono savivaldybės Kontrolės ir audito tarnyba</a:t>
            </a:r>
          </a:p>
        </p:txBody>
      </p:sp>
      <p:sp>
        <p:nvSpPr>
          <p:cNvPr id="4" name="Antraštė 1"/>
          <p:cNvSpPr txBox="1">
            <a:spLocks/>
          </p:cNvSpPr>
          <p:nvPr/>
        </p:nvSpPr>
        <p:spPr>
          <a:xfrm flipH="1">
            <a:off x="9144001" y="6165304"/>
            <a:ext cx="45719" cy="692696"/>
          </a:xfrm>
          <a:prstGeom prst="rect">
            <a:avLst/>
          </a:prstGeom>
        </p:spPr>
        <p:txBody>
          <a:bodyPr vert="horz" lIns="91440" tIns="45720" rIns="91440" bIns="45720" rtlCol="0" anchor="ctr">
            <a:noAutofit/>
          </a:bodyPr>
          <a:lstStyle/>
          <a:p>
            <a:pPr algn="ctr" defTabSz="914400">
              <a:spcBef>
                <a:spcPct val="0"/>
              </a:spcBef>
              <a:defRPr/>
            </a:pPr>
            <a:endParaRPr lang="lt-LT" sz="2400" b="1" dirty="0">
              <a:solidFill>
                <a:schemeClr val="accent6">
                  <a:lumMod val="50000"/>
                </a:schemeClr>
              </a:solidFill>
              <a:latin typeface="+mj-lt"/>
              <a:ea typeface="+mj-ea"/>
              <a:cs typeface="+mj-cs"/>
            </a:endParaRPr>
          </a:p>
        </p:txBody>
      </p:sp>
      <p:cxnSp>
        <p:nvCxnSpPr>
          <p:cNvPr id="8" name="Tiesioji jungtis 7"/>
          <p:cNvCxnSpPr/>
          <p:nvPr/>
        </p:nvCxnSpPr>
        <p:spPr>
          <a:xfrm>
            <a:off x="0" y="6093296"/>
            <a:ext cx="9144000" cy="0"/>
          </a:xfrm>
          <a:prstGeom prst="line">
            <a:avLst/>
          </a:prstGeom>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EAEEB78-FC49-4A7D-8FA4-087ABFAD418E}"/>
              </a:ext>
            </a:extLst>
          </p:cNvPr>
          <p:cNvSpPr txBox="1"/>
          <p:nvPr/>
        </p:nvSpPr>
        <p:spPr>
          <a:xfrm>
            <a:off x="156652" y="116632"/>
            <a:ext cx="8784976" cy="5786199"/>
          </a:xfrm>
          <a:prstGeom prst="rect">
            <a:avLst/>
          </a:prstGeom>
          <a:blipFill>
            <a:blip r:embed="rId2" cstate="print"/>
            <a:tile tx="0" ty="0" sx="100000" sy="100000" flip="none" algn="tl"/>
          </a:blipFill>
          <a:ln>
            <a:solidFill>
              <a:schemeClr val="accent6">
                <a:lumMod val="50000"/>
              </a:schemeClr>
            </a:solidFill>
          </a:ln>
          <a:scene3d>
            <a:camera prst="orthographicFront"/>
            <a:lightRig rig="threePt" dir="t"/>
          </a:scene3d>
          <a:sp3d>
            <a:bevelT w="165100" prst="coolSlant"/>
          </a:sp3d>
        </p:spPr>
        <p:style>
          <a:lnRef idx="2">
            <a:schemeClr val="accent3"/>
          </a:lnRef>
          <a:fillRef idx="1">
            <a:schemeClr val="lt1"/>
          </a:fillRef>
          <a:effectRef idx="0">
            <a:schemeClr val="accent3"/>
          </a:effectRef>
          <a:fontRef idx="minor">
            <a:schemeClr val="dk1"/>
          </a:fontRef>
        </p:style>
        <p:txBody>
          <a:bodyPr wrap="square" rtlCol="0">
            <a:spAutoFit/>
          </a:bodyPr>
          <a:lstStyle/>
          <a:p>
            <a:pPr lvl="0" algn="ctr"/>
            <a:r>
              <a:rPr lang="lt-LT" sz="2800" b="1" i="1" dirty="0">
                <a:solidFill>
                  <a:srgbClr val="C62324">
                    <a:lumMod val="50000"/>
                  </a:srgbClr>
                </a:solidFill>
                <a:latin typeface="Times New Roman" panose="02020603050405020304" pitchFamily="18" charset="0"/>
                <a:cs typeface="Times New Roman" panose="02020603050405020304" pitchFamily="18" charset="0"/>
              </a:rPr>
              <a:t>Tarnybos veiklos rezultatai (4)</a:t>
            </a:r>
          </a:p>
          <a:p>
            <a:pPr lvl="0" algn="ctr"/>
            <a:r>
              <a:rPr lang="lt-LT" b="1" i="1" dirty="0">
                <a:solidFill>
                  <a:srgbClr val="C62324">
                    <a:lumMod val="50000"/>
                  </a:srgbClr>
                </a:solidFill>
                <a:latin typeface="Times New Roman" panose="02020603050405020304" pitchFamily="18" charset="0"/>
                <a:cs typeface="Times New Roman" panose="02020603050405020304" pitchFamily="18" charset="0"/>
              </a:rPr>
              <a:t>Audituotuose subjektuose nustatyti neatitikimai ir teisėtumo pažeidimai:</a:t>
            </a:r>
          </a:p>
          <a:p>
            <a:pPr lvl="0"/>
            <a:r>
              <a:rPr lang="lt-LT" dirty="0">
                <a:solidFill>
                  <a:srgbClr val="C62324">
                    <a:lumMod val="50000"/>
                  </a:srgbClr>
                </a:solidFill>
                <a:latin typeface="Times New Roman" panose="02020603050405020304" pitchFamily="18" charset="0"/>
                <a:cs typeface="Times New Roman" panose="02020603050405020304" pitchFamily="18" charset="0"/>
              </a:rPr>
              <a:t>        Turtas inventorizuojamas nesilaikant LRV nutarimu patvirtintų taisyklių (5-iuose subjektuose);</a:t>
            </a:r>
          </a:p>
          <a:p>
            <a:pPr lvl="0"/>
            <a:r>
              <a:rPr lang="lt-LT" dirty="0">
                <a:solidFill>
                  <a:srgbClr val="C62324">
                    <a:lumMod val="50000"/>
                  </a:srgbClr>
                </a:solidFill>
                <a:latin typeface="Times New Roman" panose="02020603050405020304" pitchFamily="18" charset="0"/>
                <a:cs typeface="Times New Roman" panose="02020603050405020304" pitchFamily="18" charset="0"/>
              </a:rPr>
              <a:t>	Nebaigtoje statyboje nurodyti darbai yra užbaigti, turtas naudojamas, tačiau neiškeltas į kitas turto grupes ir neperduotas atsakingiems asmenims (2-uose subjektuose); </a:t>
            </a:r>
          </a:p>
          <a:p>
            <a:pPr lvl="0"/>
            <a:r>
              <a:rPr lang="lt-LT" dirty="0">
                <a:solidFill>
                  <a:srgbClr val="C62324">
                    <a:lumMod val="50000"/>
                  </a:srgbClr>
                </a:solidFill>
                <a:latin typeface="Times New Roman" panose="02020603050405020304" pitchFamily="18" charset="0"/>
                <a:cs typeface="Times New Roman" panose="02020603050405020304" pitchFamily="18" charset="0"/>
              </a:rPr>
              <a:t>	Neužtikrinamas vidaus teisės aktų vykdymas dėl pripažinto netinkamu naudoti turto, o jo originalūs dokumentai skiriasi nuo elektroninių nuorašų (1-ame subjekte);</a:t>
            </a:r>
          </a:p>
          <a:p>
            <a:pPr lvl="0"/>
            <a:r>
              <a:rPr lang="lt-LT" dirty="0">
                <a:solidFill>
                  <a:srgbClr val="C62324">
                    <a:lumMod val="50000"/>
                  </a:srgbClr>
                </a:solidFill>
                <a:latin typeface="Times New Roman" panose="02020603050405020304" pitchFamily="18" charset="0"/>
                <a:cs typeface="Times New Roman" panose="02020603050405020304" pitchFamily="18" charset="0"/>
              </a:rPr>
              <a:t>	Be teisinio pagrindo naudojamas savivaldybei nuosavybės teise priklausantis turtas (5-iuose subjektuose); </a:t>
            </a:r>
          </a:p>
          <a:p>
            <a:pPr lvl="0"/>
            <a:r>
              <a:rPr lang="lt-LT" dirty="0">
                <a:solidFill>
                  <a:srgbClr val="C62324">
                    <a:lumMod val="50000"/>
                  </a:srgbClr>
                </a:solidFill>
                <a:latin typeface="Times New Roman" panose="02020603050405020304" pitchFamily="18" charset="0"/>
                <a:cs typeface="Times New Roman" panose="02020603050405020304" pitchFamily="18" charset="0"/>
              </a:rPr>
              <a:t>	Vidaus teisės aktai rengiami ir registruojami nesilaikant Lietuvos vyriausiojo archyvaro patvirtintų dokumentų rengimo taisyklių (1-ame subjekte); </a:t>
            </a:r>
          </a:p>
          <a:p>
            <a:pPr lvl="0"/>
            <a:r>
              <a:rPr lang="lt-LT" dirty="0">
                <a:solidFill>
                  <a:srgbClr val="C62324">
                    <a:lumMod val="50000"/>
                  </a:srgbClr>
                </a:solidFill>
                <a:latin typeface="Times New Roman" panose="02020603050405020304" pitchFamily="18" charset="0"/>
                <a:cs typeface="Times New Roman" panose="02020603050405020304" pitchFamily="18" charset="0"/>
              </a:rPr>
              <a:t>	Premijos ir vienkartinės piniginės išmokos skiriamos nesivadovaujant teisės aktais (4-iuose subjektuose); </a:t>
            </a:r>
          </a:p>
          <a:p>
            <a:pPr lvl="0"/>
            <a:r>
              <a:rPr lang="lt-LT" dirty="0">
                <a:solidFill>
                  <a:srgbClr val="C62324">
                    <a:lumMod val="50000"/>
                  </a:srgbClr>
                </a:solidFill>
                <a:latin typeface="Times New Roman" panose="02020603050405020304" pitchFamily="18" charset="0"/>
                <a:cs typeface="Times New Roman" panose="02020603050405020304" pitchFamily="18" charset="0"/>
              </a:rPr>
              <a:t>	Darbo sutartyse nesulygtos būtinosios sąlygos arba sulygtos sutarties sąlygos skiriasi nuo faktinių sąlygų (2-uose audituotuose subjektuose); </a:t>
            </a:r>
          </a:p>
          <a:p>
            <a:pPr lvl="0"/>
            <a:r>
              <a:rPr lang="lt-LT" dirty="0">
                <a:solidFill>
                  <a:srgbClr val="C62324">
                    <a:lumMod val="50000"/>
                  </a:srgbClr>
                </a:solidFill>
                <a:latin typeface="Times New Roman" panose="02020603050405020304" pitchFamily="18" charset="0"/>
                <a:cs typeface="Times New Roman" panose="02020603050405020304" pitchFamily="18" charset="0"/>
              </a:rPr>
              <a:t>	Viename subjekte nebuvo turto nurašymo aktų arba jie buvo, bet nurašymo priežastys nurodytos netinkamai; nupirktos paslaugos neatitiko savivaldybės tarybos suformuoto poreikio. </a:t>
            </a:r>
            <a:endParaRPr lang="lt-LT" b="1" i="1" dirty="0">
              <a:solidFill>
                <a:srgbClr val="C62324">
                  <a:lumMod val="50000"/>
                </a:srgbClr>
              </a:solidFill>
              <a:latin typeface="Times New Roman" panose="02020603050405020304" pitchFamily="18" charset="0"/>
              <a:cs typeface="Times New Roman" panose="02020603050405020304" pitchFamily="18" charset="0"/>
            </a:endParaRPr>
          </a:p>
          <a:p>
            <a:pPr lvl="0"/>
            <a:r>
              <a:rPr lang="lt-LT" b="1" i="1" dirty="0">
                <a:solidFill>
                  <a:srgbClr val="C62324">
                    <a:lumMod val="50000"/>
                  </a:srgbClr>
                </a:solidFill>
                <a:latin typeface="Times New Roman" panose="02020603050405020304" pitchFamily="18" charset="0"/>
                <a:cs typeface="Times New Roman" panose="02020603050405020304" pitchFamily="18" charset="0"/>
              </a:rPr>
              <a:t>                                                                                                                                               </a:t>
            </a:r>
            <a:r>
              <a:rPr lang="lt-LT" sz="1200" b="1" i="1" dirty="0">
                <a:solidFill>
                  <a:srgbClr val="C62324">
                    <a:lumMod val="50000"/>
                  </a:srgbClr>
                </a:solidFill>
                <a:cs typeface="Times New Roman" panose="02020603050405020304" pitchFamily="18" charset="0"/>
              </a:rPr>
              <a:t>7</a:t>
            </a:r>
            <a:endParaRPr lang="lt-LT" dirty="0">
              <a:solidFill>
                <a:srgbClr val="C62324">
                  <a:lumMod val="50000"/>
                </a:srgb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71C567A-3F17-44B2-88D2-1F4293FBB4BD}"/>
              </a:ext>
            </a:extLst>
          </p:cNvPr>
          <p:cNvSpPr>
            <a:spLocks noGrp="1"/>
          </p:cNvSpPr>
          <p:nvPr>
            <p:ph type="title"/>
          </p:nvPr>
        </p:nvSpPr>
        <p:spPr>
          <a:xfrm>
            <a:off x="0" y="6021288"/>
            <a:ext cx="9144000" cy="836712"/>
          </a:xfrm>
        </p:spPr>
        <p:txBody>
          <a:bodyPr>
            <a:normAutofit/>
          </a:bodyPr>
          <a:lstStyle/>
          <a:p>
            <a:r>
              <a:rPr lang="lt-LT" sz="2200" b="1" dirty="0">
                <a:solidFill>
                  <a:schemeClr val="tx2">
                    <a:lumMod val="60000"/>
                    <a:lumOff val="40000"/>
                  </a:schemeClr>
                </a:solidFill>
              </a:rPr>
              <a:t>Lazdijų rajono savivaldybės Kontrolės ir audito tarnyba</a:t>
            </a:r>
          </a:p>
        </p:txBody>
      </p:sp>
      <p:cxnSp>
        <p:nvCxnSpPr>
          <p:cNvPr id="3" name="Tiesioji jungtis 2">
            <a:extLst>
              <a:ext uri="{FF2B5EF4-FFF2-40B4-BE49-F238E27FC236}">
                <a16:creationId xmlns:a16="http://schemas.microsoft.com/office/drawing/2014/main" id="{97273562-B4CD-4FC2-B6F8-A567239EBB07}"/>
              </a:ext>
            </a:extLst>
          </p:cNvPr>
          <p:cNvCxnSpPr/>
          <p:nvPr/>
        </p:nvCxnSpPr>
        <p:spPr>
          <a:xfrm>
            <a:off x="0" y="6021288"/>
            <a:ext cx="9144000" cy="0"/>
          </a:xfrm>
          <a:prstGeom prst="line">
            <a:avLst/>
          </a:prstGeom>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74FCAAFD-DD12-4D36-B3BF-A0C3489B2E0F}"/>
              </a:ext>
            </a:extLst>
          </p:cNvPr>
          <p:cNvSpPr txBox="1"/>
          <p:nvPr/>
        </p:nvSpPr>
        <p:spPr>
          <a:xfrm>
            <a:off x="215515" y="116632"/>
            <a:ext cx="8712969" cy="5786199"/>
          </a:xfrm>
          <a:prstGeom prst="rect">
            <a:avLst/>
          </a:prstGeom>
          <a:blipFill>
            <a:blip r:embed="rId2" cstate="print"/>
            <a:tile tx="0" ty="0" sx="100000" sy="100000" flip="none" algn="tl"/>
          </a:blipFill>
          <a:ln>
            <a:solidFill>
              <a:schemeClr val="accent6">
                <a:lumMod val="50000"/>
              </a:schemeClr>
            </a:solidFill>
          </a:ln>
          <a:scene3d>
            <a:camera prst="orthographicFront"/>
            <a:lightRig rig="threePt" dir="t"/>
          </a:scene3d>
          <a:sp3d>
            <a:bevelT w="165100" prst="coolSlant"/>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lt-LT" sz="2800" b="1" i="1" dirty="0">
                <a:solidFill>
                  <a:schemeClr val="accent6">
                    <a:lumMod val="50000"/>
                  </a:schemeClr>
                </a:solidFill>
                <a:latin typeface="Times New Roman" panose="02020603050405020304" pitchFamily="18" charset="0"/>
                <a:cs typeface="Times New Roman" panose="02020603050405020304" pitchFamily="18" charset="0"/>
              </a:rPr>
              <a:t>Tarnybos veiklos kokybės užtikrinimas</a:t>
            </a:r>
          </a:p>
          <a:p>
            <a:r>
              <a:rPr lang="lt-LT" b="1" i="1" dirty="0">
                <a:solidFill>
                  <a:schemeClr val="accent6">
                    <a:lumMod val="50000"/>
                  </a:schemeClr>
                </a:solidFill>
                <a:latin typeface="Times New Roman" panose="02020603050405020304" pitchFamily="18" charset="0"/>
                <a:cs typeface="Times New Roman" panose="02020603050405020304" pitchFamily="18" charset="0"/>
              </a:rPr>
              <a:t>   </a:t>
            </a:r>
            <a:r>
              <a:rPr lang="lt-LT" dirty="0">
                <a:solidFill>
                  <a:schemeClr val="accent6">
                    <a:lumMod val="50000"/>
                  </a:schemeClr>
                </a:solidFill>
                <a:latin typeface="Times New Roman" panose="02020603050405020304" pitchFamily="18" charset="0"/>
                <a:cs typeface="Times New Roman" panose="02020603050405020304" pitchFamily="18" charset="0"/>
              </a:rPr>
              <a:t>Audito kokybės kontrolė instituciniu ir audito lygiais vykdoma viso audito metu, atliekant audito priežiūrą ir vidinę peržiūrą. Ji atliekama vadovaujantis Valstybinio audito reikalavimais ir savivaldybės kontrolieriaus patvirtintomis Lazdijų rajono savivaldybės kontrolės ir audito tarnybos auditų organizavimo, kokybės užtikrinimo ir kontrolės taisyklėmis. Teisės aktuose nustatyta auditą atliekančių darbuotojų pareiga – pastoviai atnaujinti žinias ir tobulinti įgūdžius, reikalingus auditui atlikti. Tarnybos darbuotojai 2019 metais išklausė septyniolika skirtingų temų mokymų seminaruose, konferencijose, gilino žinias savarankiškai, kvalifikacijos kėlimui panaudota 938 Eur suplanuotų lėšų. </a:t>
            </a:r>
          </a:p>
          <a:p>
            <a:r>
              <a:rPr lang="lt-LT" dirty="0">
                <a:solidFill>
                  <a:schemeClr val="accent6">
                    <a:lumMod val="50000"/>
                  </a:schemeClr>
                </a:solidFill>
                <a:latin typeface="Times New Roman" panose="02020603050405020304" pitchFamily="18" charset="0"/>
                <a:cs typeface="Times New Roman" panose="02020603050405020304" pitchFamily="18" charset="0"/>
              </a:rPr>
              <a:t>   Tobulinant viešojo sektoriaus audito kokybę, buvo toliau vystomas bendradarbiavimas pagal pasirašytą tarpusavio susitarimą tarp Valstybės kontrolės, Finansų ministerijos, Savivaldybių kontrolierių asociacijos, Vidaus auditorių asociacijos ir Lietuvos auditorių rūmų, įgyvendinant 2015– 2020 m. bendradarbiavimo programą.</a:t>
            </a:r>
          </a:p>
          <a:p>
            <a:r>
              <a:rPr lang="lt-LT" dirty="0">
                <a:solidFill>
                  <a:schemeClr val="accent6">
                    <a:lumMod val="50000"/>
                  </a:schemeClr>
                </a:solidFill>
                <a:latin typeface="Times New Roman" panose="02020603050405020304" pitchFamily="18" charset="0"/>
                <a:cs typeface="Times New Roman" panose="02020603050405020304" pitchFamily="18" charset="0"/>
              </a:rPr>
              <a:t>   Siekiant gerosios praktikos sklaidos, pastoviai keičiamasi informacija su Valstybės kontrole, EURORAI (Europos regioninių auditorių asociacija), Vyriausybės atstovo apskrityje tarnybos darbuotojais bei SKA (savivaldybių kontrolierių asociacija).</a:t>
            </a:r>
          </a:p>
          <a:p>
            <a:r>
              <a:rPr lang="lt-LT" dirty="0">
                <a:solidFill>
                  <a:schemeClr val="accent6">
                    <a:lumMod val="50000"/>
                  </a:schemeClr>
                </a:solidFill>
                <a:latin typeface="Times New Roman" panose="02020603050405020304" pitchFamily="18" charset="0"/>
                <a:cs typeface="Times New Roman" panose="02020603050405020304" pitchFamily="18" charset="0"/>
              </a:rPr>
              <a:t>   Savivaldybės kontrolierius yra šios asociacijos valdybos narys, Alytaus apskrities koordinatorius, todėl turi galimybę disponuoti naujausia informacija apie pokyčius audito kokybės užtikrinimo srityje, kuria pasidalija su tarnybos darbuotojais.  </a:t>
            </a:r>
          </a:p>
          <a:p>
            <a:pPr algn="ctr"/>
            <a:r>
              <a:rPr lang="lt-LT" sz="1200" b="1" dirty="0">
                <a:solidFill>
                  <a:schemeClr val="accent6">
                    <a:lumMod val="50000"/>
                  </a:schemeClr>
                </a:solidFill>
                <a:cs typeface="Times New Roman" panose="02020603050405020304" pitchFamily="18" charset="0"/>
              </a:rPr>
              <a:t>                                                                                                                                                                          8         </a:t>
            </a:r>
          </a:p>
        </p:txBody>
      </p:sp>
    </p:spTree>
    <p:extLst>
      <p:ext uri="{BB962C8B-B14F-4D97-AF65-F5344CB8AC3E}">
        <p14:creationId xmlns:p14="http://schemas.microsoft.com/office/powerpoint/2010/main" val="453135625"/>
      </p:ext>
    </p:extLst>
  </p:cSld>
  <p:clrMapOvr>
    <a:masterClrMapping/>
  </p:clrMapOvr>
</p:sld>
</file>

<file path=ppt/theme/theme1.xml><?xml version="1.0" encoding="utf-8"?>
<a:theme xmlns:a="http://schemas.openxmlformats.org/drawingml/2006/main" name="Dalis">
  <a:themeElements>
    <a:clrScheme name="Dalis">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alis">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is">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1452</TotalTime>
  <Words>1405</Words>
  <Application>Microsoft Office PowerPoint</Application>
  <PresentationFormat>Demonstracija ekrane (4:3)</PresentationFormat>
  <Paragraphs>156</Paragraphs>
  <Slides>10</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10</vt:i4>
      </vt:variant>
    </vt:vector>
  </HeadingPairs>
  <TitlesOfParts>
    <vt:vector size="16" baseType="lpstr">
      <vt:lpstr>Arial</vt:lpstr>
      <vt:lpstr>Calibri</vt:lpstr>
      <vt:lpstr>Century Gothic</vt:lpstr>
      <vt:lpstr>Times New Roman</vt:lpstr>
      <vt:lpstr>Wingdings 3</vt:lpstr>
      <vt:lpstr>Dalis</vt:lpstr>
      <vt:lpstr>„PowerPoint“ pateiktis</vt:lpstr>
      <vt:lpstr>Lazdijų rajono savivaldybės Kontrolės ir audito tarnyba</vt:lpstr>
      <vt:lpstr>Lazdijų rajono savivaldybės Kontrolės ir audito tarnyba</vt:lpstr>
      <vt:lpstr>Lazdijų rajono savivaldybės Kontrolės ir audito tarnyba</vt:lpstr>
      <vt:lpstr>Lazdijų rajono savivaldybės Kontrolės ir audito tarnyba</vt:lpstr>
      <vt:lpstr>Lazdijų rajono savivaldybės Kontrolės ir audito tarnyba</vt:lpstr>
      <vt:lpstr>Lazdijų rajono savivaldybės Kontrolės ir audito tarnyba</vt:lpstr>
      <vt:lpstr>Lazdijų rajono savivaldybės Kontrolės ir audito tarnyba</vt:lpstr>
      <vt:lpstr>Lazdijų rajono savivaldybės Kontrolės ir audito tarnyba</vt:lpstr>
      <vt:lpstr>Lazdijų rajono savivaldybės Kontrolės ir audito tarnyba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Alytaus miesto savivaldybės Kontrolės ir audito tarnybos</dc:title>
  <dc:creator>Kontrolierius</dc:creator>
  <cp:lastModifiedBy>Kontrolierius</cp:lastModifiedBy>
  <cp:revision>121</cp:revision>
  <dcterms:created xsi:type="dcterms:W3CDTF">2015-02-10T13:12:09Z</dcterms:created>
  <dcterms:modified xsi:type="dcterms:W3CDTF">2020-04-27T07:21:15Z</dcterms:modified>
</cp:coreProperties>
</file>